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SA" sz="3600" b="1" dirty="0" smtClean="0"/>
            <a:t>أسلوب تحليل المهمة.</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SA" sz="3200" b="1" dirty="0" smtClean="0"/>
            <a:t>طريقة التعلم بالنموذج.</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SA" sz="3200" b="1" dirty="0" smtClean="0"/>
            <a:t>أسلوب التعليم الفردي.</a:t>
          </a:r>
          <a:endParaRPr lang="ar-EG" sz="32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SA" sz="2800" b="1" dirty="0" smtClean="0"/>
            <a:t>طريقة الألعاب اللغوية.</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dgm:spPr/>
    </dgm:pt>
    <dgm:pt modelId="{1DD3A7DF-8331-44E5-810F-6EB4C13D9FA5}" type="pres">
      <dgm:prSet presAssocID="{6AD100A8-60F4-4BB1-A12D-00FD3C31EC09}" presName="text_2" presStyleLbl="node1" presStyleIdx="1" presStyleCnt="4" custScaleX="99708" custScaleY="155896">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D1811D60-E742-4238-9F38-B82FFB2ECD10}" srcId="{BD3C3F7A-FF9B-43B4-BBE1-A44FF993B1CB}" destId="{945DF672-CD4A-4368-9A06-CC87646C17D8}" srcOrd="3" destOrd="0" parTransId="{EC18239D-D021-4404-8349-36EE8265E9BF}" sibTransId="{DA4A2207-956B-4089-880A-330E3B4B6072}"/>
    <dgm:cxn modelId="{4B5552B0-9422-4B94-AF1A-392E5FC4E5D8}" srcId="{BD3C3F7A-FF9B-43B4-BBE1-A44FF993B1CB}" destId="{6AD100A8-60F4-4BB1-A12D-00FD3C31EC09}" srcOrd="1" destOrd="0" parTransId="{C7FE3729-C00E-4B61-828E-6C4AAE9A23B3}" sibTransId="{7C982BC3-FBD7-4B82-AAEB-5B02C0809353}"/>
    <dgm:cxn modelId="{16F57123-3060-4B97-B3E2-0EF935A94671}" type="presOf" srcId="{6AD100A8-60F4-4BB1-A12D-00FD3C31EC09}" destId="{1DD3A7DF-8331-44E5-810F-6EB4C13D9FA5}" srcOrd="0" destOrd="0" presId="urn:microsoft.com/office/officeart/2008/layout/VerticalCurvedList"/>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3746E2A1-E6C9-4372-AFD4-4C262CA052A2}" type="presOf" srcId="{945DF672-CD4A-4368-9A06-CC87646C17D8}" destId="{B5BCA98A-D8C5-4EB3-A558-D169B4888D0B}" srcOrd="0" destOrd="0" presId="urn:microsoft.com/office/officeart/2008/layout/VerticalCurvedList"/>
    <dgm:cxn modelId="{3BAE6A90-9A80-4EFE-ACD5-112161248D99}" type="presOf" srcId="{B29A62A0-CC73-4F22-97F1-5440A59D163E}" destId="{5339D200-E7B4-4FA0-925F-DA37613AB818}" srcOrd="0" destOrd="0" presId="urn:microsoft.com/office/officeart/2008/layout/VerticalCurvedList"/>
    <dgm:cxn modelId="{72B8D8A7-9A4B-4354-8103-194CFA3BCEAD}" type="presOf" srcId="{257D7E90-98F5-4C68-9E0A-227A59AD2AA6}" destId="{699BE9FC-E5EF-4631-8C73-EE849F03E2B0}" srcOrd="0" destOrd="0" presId="urn:microsoft.com/office/officeart/2008/layout/VerticalCurvedList"/>
    <dgm:cxn modelId="{26B41B8F-F563-46EB-AEC6-CA83E9333678}" type="presOf" srcId="{BD3C3F7A-FF9B-43B4-BBE1-A44FF993B1CB}" destId="{5D18A71C-8053-43EF-99CC-24C343DB9655}" srcOrd="0" destOrd="0" presId="urn:microsoft.com/office/officeart/2008/layout/VerticalCurvedList"/>
    <dgm:cxn modelId="{1E12FF46-EC03-48A9-AC0B-E2C1C526BB48}" type="presOf" srcId="{180820F3-B77A-45B2-B57A-441CEE9A6E4B}" destId="{5FB128CD-D842-48E6-A548-A57D9AD2D8A0}" srcOrd="0" destOrd="0" presId="urn:microsoft.com/office/officeart/2008/layout/VerticalCurvedList"/>
    <dgm:cxn modelId="{33A683C6-E4E0-4D74-9703-362E13A71321}" type="presParOf" srcId="{5D18A71C-8053-43EF-99CC-24C343DB9655}" destId="{B5929030-9ACB-4188-A344-34202910DD2D}" srcOrd="0" destOrd="0" presId="urn:microsoft.com/office/officeart/2008/layout/VerticalCurvedList"/>
    <dgm:cxn modelId="{C48608A4-C2D4-4EF2-9F89-6010F2106063}" type="presParOf" srcId="{B5929030-9ACB-4188-A344-34202910DD2D}" destId="{665400BE-8967-418D-917D-B9BB4A137C91}" srcOrd="0" destOrd="0" presId="urn:microsoft.com/office/officeart/2008/layout/VerticalCurvedList"/>
    <dgm:cxn modelId="{DD7EEBA0-751E-4A2F-AA57-D6A28A0FB1B6}" type="presParOf" srcId="{665400BE-8967-418D-917D-B9BB4A137C91}" destId="{4B2313B0-5B98-4256-B235-B5C1159650FA}" srcOrd="0" destOrd="0" presId="urn:microsoft.com/office/officeart/2008/layout/VerticalCurvedList"/>
    <dgm:cxn modelId="{16710FA3-FC80-4D1F-B42F-1AC02468388B}" type="presParOf" srcId="{665400BE-8967-418D-917D-B9BB4A137C91}" destId="{699BE9FC-E5EF-4631-8C73-EE849F03E2B0}" srcOrd="1" destOrd="0" presId="urn:microsoft.com/office/officeart/2008/layout/VerticalCurvedList"/>
    <dgm:cxn modelId="{5CA8D509-300C-4E00-BB21-74DFCB0345A2}" type="presParOf" srcId="{665400BE-8967-418D-917D-B9BB4A137C91}" destId="{B33622AE-FCF0-41EB-B385-C8406629C96E}" srcOrd="2" destOrd="0" presId="urn:microsoft.com/office/officeart/2008/layout/VerticalCurvedList"/>
    <dgm:cxn modelId="{9CC9DE25-D368-46C5-866D-ED1F86688AAD}" type="presParOf" srcId="{665400BE-8967-418D-917D-B9BB4A137C91}" destId="{D1427B5F-5B6C-49B6-B7E3-5AEE5F7705F4}" srcOrd="3" destOrd="0" presId="urn:microsoft.com/office/officeart/2008/layout/VerticalCurvedList"/>
    <dgm:cxn modelId="{33004304-7B52-4409-8B0A-59926D94CECF}" type="presParOf" srcId="{B5929030-9ACB-4188-A344-34202910DD2D}" destId="{5339D200-E7B4-4FA0-925F-DA37613AB818}" srcOrd="1" destOrd="0" presId="urn:microsoft.com/office/officeart/2008/layout/VerticalCurvedList"/>
    <dgm:cxn modelId="{4AF14A9D-A471-45E1-ABBA-5C99DFA2784B}" type="presParOf" srcId="{B5929030-9ACB-4188-A344-34202910DD2D}" destId="{C039230C-F8F0-46E6-8B65-55B27DC40466}" srcOrd="2" destOrd="0" presId="urn:microsoft.com/office/officeart/2008/layout/VerticalCurvedList"/>
    <dgm:cxn modelId="{46AAD208-BAFA-4C2A-ADF6-55024AC13189}" type="presParOf" srcId="{C039230C-F8F0-46E6-8B65-55B27DC40466}" destId="{F5716AB6-E9A5-41EB-B4B0-49A69F8E8097}" srcOrd="0" destOrd="0" presId="urn:microsoft.com/office/officeart/2008/layout/VerticalCurvedList"/>
    <dgm:cxn modelId="{4AA2E2D7-AFA1-4129-A04D-D3DD8934C675}" type="presParOf" srcId="{B5929030-9ACB-4188-A344-34202910DD2D}" destId="{1DD3A7DF-8331-44E5-810F-6EB4C13D9FA5}" srcOrd="3" destOrd="0" presId="urn:microsoft.com/office/officeart/2008/layout/VerticalCurvedList"/>
    <dgm:cxn modelId="{BBCC50FB-AB96-4608-BBC1-804EFF212BE7}" type="presParOf" srcId="{B5929030-9ACB-4188-A344-34202910DD2D}" destId="{BDACD3CE-3E67-471B-BD5F-3117972901A4}" srcOrd="4" destOrd="0" presId="urn:microsoft.com/office/officeart/2008/layout/VerticalCurvedList"/>
    <dgm:cxn modelId="{45E6758F-67B8-402A-9229-1A0EB243D29B}" type="presParOf" srcId="{BDACD3CE-3E67-471B-BD5F-3117972901A4}" destId="{63CB29F8-ECFB-4396-A21D-387C4B1C8759}" srcOrd="0" destOrd="0" presId="urn:microsoft.com/office/officeart/2008/layout/VerticalCurvedList"/>
    <dgm:cxn modelId="{3AA0A62A-0027-4A7D-ABAC-0010ACE95C25}" type="presParOf" srcId="{B5929030-9ACB-4188-A344-34202910DD2D}" destId="{5FB128CD-D842-48E6-A548-A57D9AD2D8A0}" srcOrd="5" destOrd="0" presId="urn:microsoft.com/office/officeart/2008/layout/VerticalCurvedList"/>
    <dgm:cxn modelId="{3E0CCFAD-990A-4DD4-A359-B307C8B39367}" type="presParOf" srcId="{B5929030-9ACB-4188-A344-34202910DD2D}" destId="{3D1FC52C-AE69-47E4-B8C6-E53F8AF3D2FC}" srcOrd="6" destOrd="0" presId="urn:microsoft.com/office/officeart/2008/layout/VerticalCurvedList"/>
    <dgm:cxn modelId="{127DF69E-5CA5-40CC-8EA3-17CA10FA449C}" type="presParOf" srcId="{3D1FC52C-AE69-47E4-B8C6-E53F8AF3D2FC}" destId="{B29547B8-0414-428C-B5F2-2DBE6578B473}" srcOrd="0" destOrd="0" presId="urn:microsoft.com/office/officeart/2008/layout/VerticalCurvedList"/>
    <dgm:cxn modelId="{0B69EF90-0118-4E23-802A-D8E8B71389FC}" type="presParOf" srcId="{B5929030-9ACB-4188-A344-34202910DD2D}" destId="{B5BCA98A-D8C5-4EB3-A558-D169B4888D0B}" srcOrd="7" destOrd="0" presId="urn:microsoft.com/office/officeart/2008/layout/VerticalCurvedList"/>
    <dgm:cxn modelId="{565FA30B-7432-4658-866D-6D8DC8B7133A}" type="presParOf" srcId="{B5929030-9ACB-4188-A344-34202910DD2D}" destId="{3CBC17AA-FBAB-4A55-889B-3180FFD5BD50}" srcOrd="8" destOrd="0" presId="urn:microsoft.com/office/officeart/2008/layout/VerticalCurvedList"/>
    <dgm:cxn modelId="{7E9260DF-B09E-4BFD-9748-2D137ABEB391}"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1- التشخيص والتسكين: يتم تحديد مستوى التلميذ من خلال نتيجة الاختبار القبلي الذي على مستوى الوحدة.</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2- تحديد الأهداف التعليمية للمحتوى المراد تدريسه على أن يتم صياغتها بطريقة إجرائية قابلة للقياس.</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94C88A15-430C-4B65-84E7-858D7D8F5EC3}">
      <dgm:prSet phldrT="[Text]"/>
      <dgm:spPr/>
      <dgm:t>
        <a:bodyPr/>
        <a:lstStyle/>
        <a:p>
          <a:pPr algn="r"/>
          <a:r>
            <a:rPr lang="ar-SA" dirty="0" smtClean="0"/>
            <a:t>3- تنظيم المحتوى المراد تدريسه بحيث يتم تقسيمه إلى دروس تعليمية صغيرة تتناسب مع مستوى وقدرات التلاميذ.</a:t>
          </a:r>
          <a:endParaRPr lang="en-US" dirty="0"/>
        </a:p>
      </dgm:t>
    </dgm:pt>
    <dgm:pt modelId="{80A69FBD-063C-4AEB-90EA-607DD9658932}" type="parTrans" cxnId="{35B57177-E268-402F-B10F-AD77F1046C73}">
      <dgm:prSet/>
      <dgm:spPr/>
      <dgm:t>
        <a:bodyPr/>
        <a:lstStyle/>
        <a:p>
          <a:endParaRPr lang="en-US"/>
        </a:p>
      </dgm:t>
    </dgm:pt>
    <dgm:pt modelId="{7D369451-497C-4975-A72F-DC9F15556EFC}" type="sibTrans" cxnId="{35B57177-E268-402F-B10F-AD77F1046C73}">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2"/>
      <dgm:spPr/>
    </dgm:pt>
    <dgm:pt modelId="{4AD4E6ED-16F7-448F-B926-F419116232CB}" type="pres">
      <dgm:prSet presAssocID="{D2984A47-8A37-49BA-ABEC-58654411E0C2}" presName="ParentText" presStyleLbl="node1" presStyleIdx="0" presStyleCnt="3" custScaleX="356705" custScaleY="168655"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2">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CEAC6841-5B78-4528-BC67-679AE7B39982}" type="pres">
      <dgm:prSet presAssocID="{00841727-614D-46F1-964F-0D305897FC90}" presName="bentUpArrow1" presStyleLbl="alignImgPlace1" presStyleIdx="1" presStyleCnt="2"/>
      <dgm:spPr/>
    </dgm:pt>
    <dgm:pt modelId="{E1C3D00C-2457-498C-BACD-85C828F812B5}" type="pres">
      <dgm:prSet presAssocID="{00841727-614D-46F1-964F-0D305897FC90}" presName="ParentText" presStyleLbl="node1" presStyleIdx="1" presStyleCnt="3" custScaleX="418094" custScaleY="144457">
        <dgm:presLayoutVars>
          <dgm:chMax val="1"/>
          <dgm:chPref val="1"/>
          <dgm:bulletEnabled val="1"/>
        </dgm:presLayoutVars>
      </dgm:prSet>
      <dgm:spPr/>
      <dgm:t>
        <a:bodyPr/>
        <a:lstStyle/>
        <a:p>
          <a:endParaRPr lang="en-US"/>
        </a:p>
      </dgm:t>
    </dgm:pt>
    <dgm:pt modelId="{C0ABFA80-D2C1-42BE-88A0-058D6D03CA53}" type="pres">
      <dgm:prSet presAssocID="{00841727-614D-46F1-964F-0D305897FC90}" presName="ChildText" presStyleLbl="revTx" presStyleIdx="1" presStyleCnt="2">
        <dgm:presLayoutVars>
          <dgm:chMax val="0"/>
          <dgm:chPref val="0"/>
          <dgm:bulletEnabled val="1"/>
        </dgm:presLayoutVars>
      </dgm:prSet>
      <dgm:spPr/>
      <dgm:t>
        <a:bodyPr/>
        <a:lstStyle/>
        <a:p>
          <a:endParaRPr lang="en-US"/>
        </a:p>
      </dgm:t>
    </dgm:pt>
    <dgm:pt modelId="{95DDA13B-8C52-4D6D-86B7-02F71004103F}" type="pres">
      <dgm:prSet presAssocID="{475A47BB-B2A5-4897-BE3D-94FEE25BA460}" presName="sibTrans" presStyleCnt="0"/>
      <dgm:spPr/>
    </dgm:pt>
    <dgm:pt modelId="{02CDE73C-B3CF-44C8-AF86-E99745CBF789}" type="pres">
      <dgm:prSet presAssocID="{94C88A15-430C-4B65-84E7-858D7D8F5EC3}" presName="composite" presStyleCnt="0"/>
      <dgm:spPr/>
    </dgm:pt>
    <dgm:pt modelId="{8FA38225-EADB-4E1B-8D37-38DA6B3A6392}" type="pres">
      <dgm:prSet presAssocID="{94C88A15-430C-4B65-84E7-858D7D8F5EC3}" presName="ParentText" presStyleLbl="node1" presStyleIdx="2" presStyleCnt="3" custScaleX="379845" custScaleY="143565" custLinFactNeighborX="2088" custLinFactNeighborY="17702">
        <dgm:presLayoutVars>
          <dgm:chMax val="1"/>
          <dgm:chPref val="1"/>
          <dgm:bulletEnabled val="1"/>
        </dgm:presLayoutVars>
      </dgm:prSet>
      <dgm:spPr/>
      <dgm:t>
        <a:bodyPr/>
        <a:lstStyle/>
        <a:p>
          <a:endParaRPr lang="en-US"/>
        </a:p>
      </dgm:t>
    </dgm:pt>
  </dgm:ptLst>
  <dgm:cxnLst>
    <dgm:cxn modelId="{41F0AEFD-E37F-4202-91A3-F73915F371A5}" srcId="{2CFCC09F-B518-4DEA-B5AE-387E0D7F844D}" destId="{00841727-614D-46F1-964F-0D305897FC90}" srcOrd="1" destOrd="0" parTransId="{DB792135-BBCF-4D9B-8780-6296D0A2299E}" sibTransId="{475A47BB-B2A5-4897-BE3D-94FEE25BA460}"/>
    <dgm:cxn modelId="{594E0219-BF9B-4201-B831-C59475FCFE50}" type="presOf" srcId="{2CFCC09F-B518-4DEA-B5AE-387E0D7F844D}" destId="{89BD7F90-B601-469D-98EE-4DC3B46DEC5D}" srcOrd="0" destOrd="0" presId="urn:microsoft.com/office/officeart/2005/8/layout/StepDownProcess"/>
    <dgm:cxn modelId="{A7CE41E7-EEA7-44B8-B7D5-EE7D4905EFCD}" srcId="{2CFCC09F-B518-4DEA-B5AE-387E0D7F844D}" destId="{D2984A47-8A37-49BA-ABEC-58654411E0C2}" srcOrd="0" destOrd="0" parTransId="{47C548B0-7B07-4CFA-B82F-A49B8E1D0B0A}" sibTransId="{897ECB6A-763E-45E6-B1F3-89C395C361DA}"/>
    <dgm:cxn modelId="{35B57177-E268-402F-B10F-AD77F1046C73}" srcId="{2CFCC09F-B518-4DEA-B5AE-387E0D7F844D}" destId="{94C88A15-430C-4B65-84E7-858D7D8F5EC3}" srcOrd="2" destOrd="0" parTransId="{80A69FBD-063C-4AEB-90EA-607DD9658932}" sibTransId="{7D369451-497C-4975-A72F-DC9F15556EFC}"/>
    <dgm:cxn modelId="{D9A35069-0B3F-4AA0-AFEB-061119EB362E}" type="presOf" srcId="{00841727-614D-46F1-964F-0D305897FC90}" destId="{E1C3D00C-2457-498C-BACD-85C828F812B5}" srcOrd="0" destOrd="0" presId="urn:microsoft.com/office/officeart/2005/8/layout/StepDownProcess"/>
    <dgm:cxn modelId="{B9A6424B-A235-47A7-AABC-1F63B9F9B25A}" type="presOf" srcId="{D2984A47-8A37-49BA-ABEC-58654411E0C2}" destId="{4AD4E6ED-16F7-448F-B926-F419116232CB}" srcOrd="0" destOrd="0" presId="urn:microsoft.com/office/officeart/2005/8/layout/StepDownProcess"/>
    <dgm:cxn modelId="{F41C2163-2B44-450E-A495-6D4B4F2CA3C6}" type="presOf" srcId="{94C88A15-430C-4B65-84E7-858D7D8F5EC3}" destId="{8FA38225-EADB-4E1B-8D37-38DA6B3A6392}" srcOrd="0" destOrd="0" presId="urn:microsoft.com/office/officeart/2005/8/layout/StepDownProcess"/>
    <dgm:cxn modelId="{4A718080-2B82-4023-A984-E9B83025AAC6}" type="presParOf" srcId="{89BD7F90-B601-469D-98EE-4DC3B46DEC5D}" destId="{D41CF486-D675-4A04-81F3-E18F9AF93B93}" srcOrd="0" destOrd="0" presId="urn:microsoft.com/office/officeart/2005/8/layout/StepDownProcess"/>
    <dgm:cxn modelId="{A9585510-F41A-447D-BCC4-BD01A0C8464B}" type="presParOf" srcId="{D41CF486-D675-4A04-81F3-E18F9AF93B93}" destId="{FE5F3797-3F87-4C81-AA8F-026201D4C838}" srcOrd="0" destOrd="0" presId="urn:microsoft.com/office/officeart/2005/8/layout/StepDownProcess"/>
    <dgm:cxn modelId="{42863FC5-6EB5-4F5A-8BF9-1193F91ABD75}" type="presParOf" srcId="{D41CF486-D675-4A04-81F3-E18F9AF93B93}" destId="{4AD4E6ED-16F7-448F-B926-F419116232CB}" srcOrd="1" destOrd="0" presId="urn:microsoft.com/office/officeart/2005/8/layout/StepDownProcess"/>
    <dgm:cxn modelId="{A7D963F1-BFB1-4847-916F-01870BBB1697}" type="presParOf" srcId="{D41CF486-D675-4A04-81F3-E18F9AF93B93}" destId="{D7821C91-576A-4351-88EE-D54C7D7F4F53}" srcOrd="2" destOrd="0" presId="urn:microsoft.com/office/officeart/2005/8/layout/StepDownProcess"/>
    <dgm:cxn modelId="{D445058B-1854-49A6-A617-1CB68C0B3146}" type="presParOf" srcId="{89BD7F90-B601-469D-98EE-4DC3B46DEC5D}" destId="{30ACB2B6-E009-4CBE-9A60-5070E12743F7}" srcOrd="1" destOrd="0" presId="urn:microsoft.com/office/officeart/2005/8/layout/StepDownProcess"/>
    <dgm:cxn modelId="{0743EDC5-E9D3-458C-8FA7-C273E6A7C5C8}" type="presParOf" srcId="{89BD7F90-B601-469D-98EE-4DC3B46DEC5D}" destId="{07BEFDAC-0D53-4C26-BE4C-9FC68A50F8C5}" srcOrd="2" destOrd="0" presId="urn:microsoft.com/office/officeart/2005/8/layout/StepDownProcess"/>
    <dgm:cxn modelId="{861B67DB-F548-4BDF-8B2C-D5A5FC0B1796}" type="presParOf" srcId="{07BEFDAC-0D53-4C26-BE4C-9FC68A50F8C5}" destId="{CEAC6841-5B78-4528-BC67-679AE7B39982}" srcOrd="0" destOrd="0" presId="urn:microsoft.com/office/officeart/2005/8/layout/StepDownProcess"/>
    <dgm:cxn modelId="{CB5DE704-0FFF-4F19-98BA-9206FE842A41}" type="presParOf" srcId="{07BEFDAC-0D53-4C26-BE4C-9FC68A50F8C5}" destId="{E1C3D00C-2457-498C-BACD-85C828F812B5}" srcOrd="1" destOrd="0" presId="urn:microsoft.com/office/officeart/2005/8/layout/StepDownProcess"/>
    <dgm:cxn modelId="{8818EC29-C690-4091-B8A1-9C3F4577C8DA}" type="presParOf" srcId="{07BEFDAC-0D53-4C26-BE4C-9FC68A50F8C5}" destId="{C0ABFA80-D2C1-42BE-88A0-058D6D03CA53}" srcOrd="2" destOrd="0" presId="urn:microsoft.com/office/officeart/2005/8/layout/StepDownProcess"/>
    <dgm:cxn modelId="{269B9415-9ADE-4321-9C12-8E6B36C50894}" type="presParOf" srcId="{89BD7F90-B601-469D-98EE-4DC3B46DEC5D}" destId="{95DDA13B-8C52-4D6D-86B7-02F71004103F}" srcOrd="3" destOrd="0" presId="urn:microsoft.com/office/officeart/2005/8/layout/StepDownProcess"/>
    <dgm:cxn modelId="{DC775A91-42C2-4F60-A03F-002DC2FD5871}" type="presParOf" srcId="{89BD7F90-B601-469D-98EE-4DC3B46DEC5D}" destId="{02CDE73C-B3CF-44C8-AF86-E99745CBF789}" srcOrd="4" destOrd="0" presId="urn:microsoft.com/office/officeart/2005/8/layout/StepDownProcess"/>
    <dgm:cxn modelId="{B499A5D2-F0E7-4ADE-B63F-3943265FC2D7}" type="presParOf" srcId="{02CDE73C-B3CF-44C8-AF86-E99745CBF789}" destId="{8FA38225-EADB-4E1B-8D37-38DA6B3A639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4- تحديد أساليب التعلم في ضوء مستويات التلاميذ.</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5- التدريس والتشخيص والعلاج من خلال تقديم التدريبات والأنشطة والتغذية الراجعة لتعديل مسار التلاميذ بطريقة فورية.</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94C88A15-430C-4B65-84E7-858D7D8F5EC3}">
      <dgm:prSet phldrT="[Text]"/>
      <dgm:spPr/>
      <dgm:t>
        <a:bodyPr/>
        <a:lstStyle/>
        <a:p>
          <a:pPr algn="r"/>
          <a:r>
            <a:rPr lang="ar-SA" dirty="0" smtClean="0"/>
            <a:t>6- التقويم: عن طريق الاختبار النهائي على الموضوع.</a:t>
          </a:r>
          <a:endParaRPr lang="en-US" dirty="0"/>
        </a:p>
      </dgm:t>
    </dgm:pt>
    <dgm:pt modelId="{80A69FBD-063C-4AEB-90EA-607DD9658932}" type="parTrans" cxnId="{35B57177-E268-402F-B10F-AD77F1046C73}">
      <dgm:prSet/>
      <dgm:spPr/>
      <dgm:t>
        <a:bodyPr/>
        <a:lstStyle/>
        <a:p>
          <a:endParaRPr lang="en-US"/>
        </a:p>
      </dgm:t>
    </dgm:pt>
    <dgm:pt modelId="{7D369451-497C-4975-A72F-DC9F15556EFC}" type="sibTrans" cxnId="{35B57177-E268-402F-B10F-AD77F1046C73}">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2"/>
      <dgm:spPr/>
    </dgm:pt>
    <dgm:pt modelId="{4AD4E6ED-16F7-448F-B926-F419116232CB}" type="pres">
      <dgm:prSet presAssocID="{D2984A47-8A37-49BA-ABEC-58654411E0C2}" presName="ParentText" presStyleLbl="node1" presStyleIdx="0" presStyleCnt="3" custScaleX="356705" custScaleY="168655"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2">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CEAC6841-5B78-4528-BC67-679AE7B39982}" type="pres">
      <dgm:prSet presAssocID="{00841727-614D-46F1-964F-0D305897FC90}" presName="bentUpArrow1" presStyleLbl="alignImgPlace1" presStyleIdx="1" presStyleCnt="2"/>
      <dgm:spPr/>
    </dgm:pt>
    <dgm:pt modelId="{E1C3D00C-2457-498C-BACD-85C828F812B5}" type="pres">
      <dgm:prSet presAssocID="{00841727-614D-46F1-964F-0D305897FC90}" presName="ParentText" presStyleLbl="node1" presStyleIdx="1" presStyleCnt="3" custScaleX="418094" custScaleY="144457">
        <dgm:presLayoutVars>
          <dgm:chMax val="1"/>
          <dgm:chPref val="1"/>
          <dgm:bulletEnabled val="1"/>
        </dgm:presLayoutVars>
      </dgm:prSet>
      <dgm:spPr/>
      <dgm:t>
        <a:bodyPr/>
        <a:lstStyle/>
        <a:p>
          <a:endParaRPr lang="en-US"/>
        </a:p>
      </dgm:t>
    </dgm:pt>
    <dgm:pt modelId="{C0ABFA80-D2C1-42BE-88A0-058D6D03CA53}" type="pres">
      <dgm:prSet presAssocID="{00841727-614D-46F1-964F-0D305897FC90}" presName="ChildText" presStyleLbl="revTx" presStyleIdx="1" presStyleCnt="2">
        <dgm:presLayoutVars>
          <dgm:chMax val="0"/>
          <dgm:chPref val="0"/>
          <dgm:bulletEnabled val="1"/>
        </dgm:presLayoutVars>
      </dgm:prSet>
      <dgm:spPr/>
      <dgm:t>
        <a:bodyPr/>
        <a:lstStyle/>
        <a:p>
          <a:endParaRPr lang="en-US"/>
        </a:p>
      </dgm:t>
    </dgm:pt>
    <dgm:pt modelId="{95DDA13B-8C52-4D6D-86B7-02F71004103F}" type="pres">
      <dgm:prSet presAssocID="{475A47BB-B2A5-4897-BE3D-94FEE25BA460}" presName="sibTrans" presStyleCnt="0"/>
      <dgm:spPr/>
    </dgm:pt>
    <dgm:pt modelId="{02CDE73C-B3CF-44C8-AF86-E99745CBF789}" type="pres">
      <dgm:prSet presAssocID="{94C88A15-430C-4B65-84E7-858D7D8F5EC3}" presName="composite" presStyleCnt="0"/>
      <dgm:spPr/>
    </dgm:pt>
    <dgm:pt modelId="{8FA38225-EADB-4E1B-8D37-38DA6B3A6392}" type="pres">
      <dgm:prSet presAssocID="{94C88A15-430C-4B65-84E7-858D7D8F5EC3}" presName="ParentText" presStyleLbl="node1" presStyleIdx="2" presStyleCnt="3" custScaleX="379845" custScaleY="143565" custLinFactNeighborX="2088" custLinFactNeighborY="17702">
        <dgm:presLayoutVars>
          <dgm:chMax val="1"/>
          <dgm:chPref val="1"/>
          <dgm:bulletEnabled val="1"/>
        </dgm:presLayoutVars>
      </dgm:prSet>
      <dgm:spPr/>
      <dgm:t>
        <a:bodyPr/>
        <a:lstStyle/>
        <a:p>
          <a:endParaRPr lang="en-US"/>
        </a:p>
      </dgm:t>
    </dgm:pt>
  </dgm:ptLst>
  <dgm:cxnLst>
    <dgm:cxn modelId="{41F0AEFD-E37F-4202-91A3-F73915F371A5}" srcId="{2CFCC09F-B518-4DEA-B5AE-387E0D7F844D}" destId="{00841727-614D-46F1-964F-0D305897FC90}" srcOrd="1" destOrd="0" parTransId="{DB792135-BBCF-4D9B-8780-6296D0A2299E}" sibTransId="{475A47BB-B2A5-4897-BE3D-94FEE25BA460}"/>
    <dgm:cxn modelId="{BF15411E-2A29-425E-9359-17F6D374A82B}" type="presOf" srcId="{94C88A15-430C-4B65-84E7-858D7D8F5EC3}" destId="{8FA38225-EADB-4E1B-8D37-38DA6B3A6392}" srcOrd="0" destOrd="0" presId="urn:microsoft.com/office/officeart/2005/8/layout/StepDownProcess"/>
    <dgm:cxn modelId="{CB6BA7AD-3E66-4BCF-A300-FBD94BF77EC1}" type="presOf" srcId="{D2984A47-8A37-49BA-ABEC-58654411E0C2}" destId="{4AD4E6ED-16F7-448F-B926-F419116232CB}" srcOrd="0" destOrd="0" presId="urn:microsoft.com/office/officeart/2005/8/layout/StepDownProcess"/>
    <dgm:cxn modelId="{A7CE41E7-EEA7-44B8-B7D5-EE7D4905EFCD}" srcId="{2CFCC09F-B518-4DEA-B5AE-387E0D7F844D}" destId="{D2984A47-8A37-49BA-ABEC-58654411E0C2}" srcOrd="0" destOrd="0" parTransId="{47C548B0-7B07-4CFA-B82F-A49B8E1D0B0A}" sibTransId="{897ECB6A-763E-45E6-B1F3-89C395C361DA}"/>
    <dgm:cxn modelId="{35B57177-E268-402F-B10F-AD77F1046C73}" srcId="{2CFCC09F-B518-4DEA-B5AE-387E0D7F844D}" destId="{94C88A15-430C-4B65-84E7-858D7D8F5EC3}" srcOrd="2" destOrd="0" parTransId="{80A69FBD-063C-4AEB-90EA-607DD9658932}" sibTransId="{7D369451-497C-4975-A72F-DC9F15556EFC}"/>
    <dgm:cxn modelId="{B9E953B5-AEA1-4F4A-8812-F6D847B0CBA4}" type="presOf" srcId="{2CFCC09F-B518-4DEA-B5AE-387E0D7F844D}" destId="{89BD7F90-B601-469D-98EE-4DC3B46DEC5D}" srcOrd="0" destOrd="0" presId="urn:microsoft.com/office/officeart/2005/8/layout/StepDownProcess"/>
    <dgm:cxn modelId="{F74A92C2-1058-435A-A003-E5C890297958}" type="presOf" srcId="{00841727-614D-46F1-964F-0D305897FC90}" destId="{E1C3D00C-2457-498C-BACD-85C828F812B5}" srcOrd="0" destOrd="0" presId="urn:microsoft.com/office/officeart/2005/8/layout/StepDownProcess"/>
    <dgm:cxn modelId="{E6E0D90E-3F6B-4F21-89FA-959C0FF3CEDB}" type="presParOf" srcId="{89BD7F90-B601-469D-98EE-4DC3B46DEC5D}" destId="{D41CF486-D675-4A04-81F3-E18F9AF93B93}" srcOrd="0" destOrd="0" presId="urn:microsoft.com/office/officeart/2005/8/layout/StepDownProcess"/>
    <dgm:cxn modelId="{1AB6D32A-EA91-4C20-9294-A56108D89142}" type="presParOf" srcId="{D41CF486-D675-4A04-81F3-E18F9AF93B93}" destId="{FE5F3797-3F87-4C81-AA8F-026201D4C838}" srcOrd="0" destOrd="0" presId="urn:microsoft.com/office/officeart/2005/8/layout/StepDownProcess"/>
    <dgm:cxn modelId="{8FDEFC69-918E-482F-96B5-5B965C42888A}" type="presParOf" srcId="{D41CF486-D675-4A04-81F3-E18F9AF93B93}" destId="{4AD4E6ED-16F7-448F-B926-F419116232CB}" srcOrd="1" destOrd="0" presId="urn:microsoft.com/office/officeart/2005/8/layout/StepDownProcess"/>
    <dgm:cxn modelId="{1A8711F9-787F-4C85-BF28-1138903DFA0A}" type="presParOf" srcId="{D41CF486-D675-4A04-81F3-E18F9AF93B93}" destId="{D7821C91-576A-4351-88EE-D54C7D7F4F53}" srcOrd="2" destOrd="0" presId="urn:microsoft.com/office/officeart/2005/8/layout/StepDownProcess"/>
    <dgm:cxn modelId="{F45C07A9-DC39-423F-8747-0B898E105E52}" type="presParOf" srcId="{89BD7F90-B601-469D-98EE-4DC3B46DEC5D}" destId="{30ACB2B6-E009-4CBE-9A60-5070E12743F7}" srcOrd="1" destOrd="0" presId="urn:microsoft.com/office/officeart/2005/8/layout/StepDownProcess"/>
    <dgm:cxn modelId="{B0271664-4DE3-4BDE-B2D3-615A89A66CC3}" type="presParOf" srcId="{89BD7F90-B601-469D-98EE-4DC3B46DEC5D}" destId="{07BEFDAC-0D53-4C26-BE4C-9FC68A50F8C5}" srcOrd="2" destOrd="0" presId="urn:microsoft.com/office/officeart/2005/8/layout/StepDownProcess"/>
    <dgm:cxn modelId="{110259AA-0994-4D3E-9508-EC9361B4248A}" type="presParOf" srcId="{07BEFDAC-0D53-4C26-BE4C-9FC68A50F8C5}" destId="{CEAC6841-5B78-4528-BC67-679AE7B39982}" srcOrd="0" destOrd="0" presId="urn:microsoft.com/office/officeart/2005/8/layout/StepDownProcess"/>
    <dgm:cxn modelId="{CC2AAC6F-FCCD-40D8-A24D-492E5389C213}" type="presParOf" srcId="{07BEFDAC-0D53-4C26-BE4C-9FC68A50F8C5}" destId="{E1C3D00C-2457-498C-BACD-85C828F812B5}" srcOrd="1" destOrd="0" presId="urn:microsoft.com/office/officeart/2005/8/layout/StepDownProcess"/>
    <dgm:cxn modelId="{09B93286-588A-4202-8532-A4B298BD98C7}" type="presParOf" srcId="{07BEFDAC-0D53-4C26-BE4C-9FC68A50F8C5}" destId="{C0ABFA80-D2C1-42BE-88A0-058D6D03CA53}" srcOrd="2" destOrd="0" presId="urn:microsoft.com/office/officeart/2005/8/layout/StepDownProcess"/>
    <dgm:cxn modelId="{BF6269B2-B124-4521-990E-631BA44A2E6F}" type="presParOf" srcId="{89BD7F90-B601-469D-98EE-4DC3B46DEC5D}" destId="{95DDA13B-8C52-4D6D-86B7-02F71004103F}" srcOrd="3" destOrd="0" presId="urn:microsoft.com/office/officeart/2005/8/layout/StepDownProcess"/>
    <dgm:cxn modelId="{F5B3A99A-EFFF-4278-A00D-E29B1331013A}" type="presParOf" srcId="{89BD7F90-B601-469D-98EE-4DC3B46DEC5D}" destId="{02CDE73C-B3CF-44C8-AF86-E99745CBF789}" srcOrd="4" destOrd="0" presId="urn:microsoft.com/office/officeart/2005/8/layout/StepDownProcess"/>
    <dgm:cxn modelId="{83376EC1-A657-4700-B9E7-E7C06A33EFC2}" type="presParOf" srcId="{02CDE73C-B3CF-44C8-AF86-E99745CBF789}" destId="{8FA38225-EADB-4E1B-8D37-38DA6B3A639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تشخيص الصعوبات اللغوية التي يواجهها كل تلميذ وإرشاده، وتقديم المساعدة له.</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تحديد الأهداف الإجرائية لعملية التعلم.</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خلق بيئة تعليمية مناسبة وفعالة وذلك بتوفير الوسائل والأنشطة التعليمية اللازمة </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توجيه هؤلاء التلاميذ وإرشادهم في أثناء عملية التعلم.</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F9AB71F4-6312-428F-A7ED-9B4459F55886}" type="presOf" srcId="{92355FC5-7817-4750-9207-8B4F5DC00CB4}" destId="{B5F58911-8954-4CA9-AA94-394DDF653881}" srcOrd="0" destOrd="0" presId="urn:microsoft.com/office/officeart/2008/layout/VerticalCurvedList"/>
    <dgm:cxn modelId="{EBDD899D-E62E-44E9-A243-7722F20A2032}" type="presOf" srcId="{97EC1084-8665-4EDB-A462-26976D73AEFE}" destId="{CCC1F2D9-C9AD-4835-927D-5211D72AE961}"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6FAFEF4D-52FF-4B1C-B622-DAA3BC4C6AFF}" type="presOf" srcId="{0953263E-D997-4C2F-BDD9-9D2286767125}" destId="{31D00A91-586D-4BBA-B53B-46ACEFF27980}"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2CD1CDA3-79AD-42DD-8B01-907FBB38B1D4}" type="presOf" srcId="{F6AB1E7B-AA79-49F3-A364-F22A76F29AE6}" destId="{BA80E5DA-A3A6-4F48-A46F-163E355FE2FF}"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71A32D41-98BB-40EE-9EF6-22725BD964E3}" type="presOf" srcId="{BA823A74-842C-4A88-9754-EC5E4D5CD41E}" destId="{229D91F6-88A6-4587-8C13-87CC4EDC8D29}" srcOrd="0" destOrd="0" presId="urn:microsoft.com/office/officeart/2008/layout/VerticalCurvedList"/>
    <dgm:cxn modelId="{05A0C9DC-D227-48E3-BCB3-7411FBA2C1A1}" type="presOf" srcId="{A437EAE4-9681-4CA3-9DCB-9215B5D0112D}" destId="{8FA33163-8875-43DD-BDB8-2FA669C94BB2}"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DE4B90CA-E07F-48E8-ACFA-83E8361B23C4}" type="presParOf" srcId="{31D00A91-586D-4BBA-B53B-46ACEFF27980}" destId="{BCE602F8-EFF3-4EB7-B703-6D88A0D14E77}" srcOrd="0" destOrd="0" presId="urn:microsoft.com/office/officeart/2008/layout/VerticalCurvedList"/>
    <dgm:cxn modelId="{98CEE5E2-BE61-4F3C-A4A0-1D61E9F98753}" type="presParOf" srcId="{BCE602F8-EFF3-4EB7-B703-6D88A0D14E77}" destId="{A951D1D3-F97A-4169-BF37-6EEC0F0B95DB}" srcOrd="0" destOrd="0" presId="urn:microsoft.com/office/officeart/2008/layout/VerticalCurvedList"/>
    <dgm:cxn modelId="{662BA722-1990-421A-99E0-BFD2DBD6C580}" type="presParOf" srcId="{A951D1D3-F97A-4169-BF37-6EEC0F0B95DB}" destId="{4FF4169E-CAE2-4165-9D02-8A470882B995}" srcOrd="0" destOrd="0" presId="urn:microsoft.com/office/officeart/2008/layout/VerticalCurvedList"/>
    <dgm:cxn modelId="{4C9B84D9-CD79-4DAB-91BF-0F3377CFE898}" type="presParOf" srcId="{A951D1D3-F97A-4169-BF37-6EEC0F0B95DB}" destId="{8FA33163-8875-43DD-BDB8-2FA669C94BB2}" srcOrd="1" destOrd="0" presId="urn:microsoft.com/office/officeart/2008/layout/VerticalCurvedList"/>
    <dgm:cxn modelId="{B8E52B06-0081-44EC-B447-716D8F77D929}" type="presParOf" srcId="{A951D1D3-F97A-4169-BF37-6EEC0F0B95DB}" destId="{2A9BAD6F-323F-4892-B49E-6A34BA03910A}" srcOrd="2" destOrd="0" presId="urn:microsoft.com/office/officeart/2008/layout/VerticalCurvedList"/>
    <dgm:cxn modelId="{4907D8D3-3E90-4485-B828-692BEB78A717}" type="presParOf" srcId="{A951D1D3-F97A-4169-BF37-6EEC0F0B95DB}" destId="{621DD646-18FA-41D2-B458-CDFB78862ADB}" srcOrd="3" destOrd="0" presId="urn:microsoft.com/office/officeart/2008/layout/VerticalCurvedList"/>
    <dgm:cxn modelId="{91052CD1-73F4-44DF-B12E-722CB899742B}" type="presParOf" srcId="{BCE602F8-EFF3-4EB7-B703-6D88A0D14E77}" destId="{229D91F6-88A6-4587-8C13-87CC4EDC8D29}" srcOrd="1" destOrd="0" presId="urn:microsoft.com/office/officeart/2008/layout/VerticalCurvedList"/>
    <dgm:cxn modelId="{E4C65CD2-49FB-45EF-A473-764559749C88}" type="presParOf" srcId="{BCE602F8-EFF3-4EB7-B703-6D88A0D14E77}" destId="{EC685038-C61B-4244-B5D1-FA4C700FECDA}" srcOrd="2" destOrd="0" presId="urn:microsoft.com/office/officeart/2008/layout/VerticalCurvedList"/>
    <dgm:cxn modelId="{90305369-6AEC-4B87-8E07-A1CF738A3C3B}" type="presParOf" srcId="{EC685038-C61B-4244-B5D1-FA4C700FECDA}" destId="{39A2EF12-B0E1-4137-9089-4008CFA6EB82}" srcOrd="0" destOrd="0" presId="urn:microsoft.com/office/officeart/2008/layout/VerticalCurvedList"/>
    <dgm:cxn modelId="{1D72EB9E-5641-4F71-8AAA-9AA666D79268}" type="presParOf" srcId="{BCE602F8-EFF3-4EB7-B703-6D88A0D14E77}" destId="{CCC1F2D9-C9AD-4835-927D-5211D72AE961}" srcOrd="3" destOrd="0" presId="urn:microsoft.com/office/officeart/2008/layout/VerticalCurvedList"/>
    <dgm:cxn modelId="{B91587E3-BC7D-47D3-AE01-8610988A8AFA}" type="presParOf" srcId="{BCE602F8-EFF3-4EB7-B703-6D88A0D14E77}" destId="{680952FB-A3F2-4E53-B565-EAF976CB1F99}" srcOrd="4" destOrd="0" presId="urn:microsoft.com/office/officeart/2008/layout/VerticalCurvedList"/>
    <dgm:cxn modelId="{B4D0B14D-89E7-4C1C-90CB-0D586BAE4DEF}" type="presParOf" srcId="{680952FB-A3F2-4E53-B565-EAF976CB1F99}" destId="{0A51C9AE-7228-4C00-8927-482213EDEAFB}" srcOrd="0" destOrd="0" presId="urn:microsoft.com/office/officeart/2008/layout/VerticalCurvedList"/>
    <dgm:cxn modelId="{21205B2D-D948-44BF-807C-EFBC06B6437B}" type="presParOf" srcId="{BCE602F8-EFF3-4EB7-B703-6D88A0D14E77}" destId="{BA80E5DA-A3A6-4F48-A46F-163E355FE2FF}" srcOrd="5" destOrd="0" presId="urn:microsoft.com/office/officeart/2008/layout/VerticalCurvedList"/>
    <dgm:cxn modelId="{93AA3949-2FB3-474C-91C4-A029DD0A1B47}" type="presParOf" srcId="{BCE602F8-EFF3-4EB7-B703-6D88A0D14E77}" destId="{CD8A8D97-5991-443A-997F-00E33449526F}" srcOrd="6" destOrd="0" presId="urn:microsoft.com/office/officeart/2008/layout/VerticalCurvedList"/>
    <dgm:cxn modelId="{8D321BD9-7762-43BE-B993-54715629ADC3}" type="presParOf" srcId="{CD8A8D97-5991-443A-997F-00E33449526F}" destId="{50C4EB41-EAD9-40CD-A277-8FA11E7FD7DC}" srcOrd="0" destOrd="0" presId="urn:microsoft.com/office/officeart/2008/layout/VerticalCurvedList"/>
    <dgm:cxn modelId="{07F65A9E-8568-4131-861A-AC5F62BE889E}" type="presParOf" srcId="{BCE602F8-EFF3-4EB7-B703-6D88A0D14E77}" destId="{B5F58911-8954-4CA9-AA94-394DDF653881}" srcOrd="7" destOrd="0" presId="urn:microsoft.com/office/officeart/2008/layout/VerticalCurvedList"/>
    <dgm:cxn modelId="{2CA08B12-E4C3-4312-BB64-EC5C74F5AD4A}" type="presParOf" srcId="{BCE602F8-EFF3-4EB7-B703-6D88A0D14E77}" destId="{1C6F3480-F1A8-4D99-A8A2-D384960A08A9}" srcOrd="8" destOrd="0" presId="urn:microsoft.com/office/officeart/2008/layout/VerticalCurvedList"/>
    <dgm:cxn modelId="{78785E28-0369-4FB5-BD46-134B5528974E}"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وضع البدائل التعليمية المختلفة عندما يواجه التلميذ صعوبات معينة في الدرس.</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الاستفادة من تعاون أولياء الأمور في معالجة الصعوبات اللغوية التي يواجهها هؤلاء التلاميذ.</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تسجيل جميع الملاحظات عن معدل تقدم كل تلميذ في البرنامج وإمداده بالتغذية الراجعة الفورية. </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تحديد أساليب العلاج المناسبة لكل تلميذ يواجه صعوبات لغوية في أثناء تدريس البرنامج.</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70392A6E-CE11-4FCE-B9C2-E1BBDFB450D1}" type="presOf" srcId="{97EC1084-8665-4EDB-A462-26976D73AEFE}" destId="{CCC1F2D9-C9AD-4835-927D-5211D72AE961}" srcOrd="0" destOrd="0" presId="urn:microsoft.com/office/officeart/2008/layout/VerticalCurvedList"/>
    <dgm:cxn modelId="{DD4564EB-508E-4E8D-9743-C1A216913421}" type="presOf" srcId="{0953263E-D997-4C2F-BDD9-9D2286767125}" destId="{31D00A91-586D-4BBA-B53B-46ACEFF27980}"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9D7841E0-836D-4169-9DC8-DF8A3605F994}" type="presOf" srcId="{92355FC5-7817-4750-9207-8B4F5DC00CB4}" destId="{B5F58911-8954-4CA9-AA94-394DDF653881}" srcOrd="0" destOrd="0" presId="urn:microsoft.com/office/officeart/2008/layout/VerticalCurvedList"/>
    <dgm:cxn modelId="{7B8B5862-D906-4178-817A-EF00CE2CFC57}" type="presOf" srcId="{A437EAE4-9681-4CA3-9DCB-9215B5D0112D}" destId="{8FA33163-8875-43DD-BDB8-2FA669C94BB2}"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811CC65B-640C-48C1-B6F0-4BAD557BB18A}" type="presOf" srcId="{BA823A74-842C-4A88-9754-EC5E4D5CD41E}" destId="{229D91F6-88A6-4587-8C13-87CC4EDC8D29}"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14E5A9A7-DB6A-4DB0-B41C-041CD344358D}" type="presOf" srcId="{F6AB1E7B-AA79-49F3-A364-F22A76F29AE6}" destId="{BA80E5DA-A3A6-4F48-A46F-163E355FE2FF}"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9972113C-D8BB-4298-9146-885C2DD8AB9C}" type="presParOf" srcId="{31D00A91-586D-4BBA-B53B-46ACEFF27980}" destId="{BCE602F8-EFF3-4EB7-B703-6D88A0D14E77}" srcOrd="0" destOrd="0" presId="urn:microsoft.com/office/officeart/2008/layout/VerticalCurvedList"/>
    <dgm:cxn modelId="{AB8A871F-6C7D-484C-B2BC-130CC59ED44E}" type="presParOf" srcId="{BCE602F8-EFF3-4EB7-B703-6D88A0D14E77}" destId="{A951D1D3-F97A-4169-BF37-6EEC0F0B95DB}" srcOrd="0" destOrd="0" presId="urn:microsoft.com/office/officeart/2008/layout/VerticalCurvedList"/>
    <dgm:cxn modelId="{DDC426FE-AFB0-44FE-BECB-4A4423F751BA}" type="presParOf" srcId="{A951D1D3-F97A-4169-BF37-6EEC0F0B95DB}" destId="{4FF4169E-CAE2-4165-9D02-8A470882B995}" srcOrd="0" destOrd="0" presId="urn:microsoft.com/office/officeart/2008/layout/VerticalCurvedList"/>
    <dgm:cxn modelId="{C8A244B1-A61C-4C69-8E1C-0986E3CCD156}" type="presParOf" srcId="{A951D1D3-F97A-4169-BF37-6EEC0F0B95DB}" destId="{8FA33163-8875-43DD-BDB8-2FA669C94BB2}" srcOrd="1" destOrd="0" presId="urn:microsoft.com/office/officeart/2008/layout/VerticalCurvedList"/>
    <dgm:cxn modelId="{1ADFEEF6-DA1D-433B-8043-A0B12012824D}" type="presParOf" srcId="{A951D1D3-F97A-4169-BF37-6EEC0F0B95DB}" destId="{2A9BAD6F-323F-4892-B49E-6A34BA03910A}" srcOrd="2" destOrd="0" presId="urn:microsoft.com/office/officeart/2008/layout/VerticalCurvedList"/>
    <dgm:cxn modelId="{D2B8A629-6368-4356-9FF3-A27B19788238}" type="presParOf" srcId="{A951D1D3-F97A-4169-BF37-6EEC0F0B95DB}" destId="{621DD646-18FA-41D2-B458-CDFB78862ADB}" srcOrd="3" destOrd="0" presId="urn:microsoft.com/office/officeart/2008/layout/VerticalCurvedList"/>
    <dgm:cxn modelId="{9DD4575D-DADC-4D13-83CF-ACB1F739814D}" type="presParOf" srcId="{BCE602F8-EFF3-4EB7-B703-6D88A0D14E77}" destId="{229D91F6-88A6-4587-8C13-87CC4EDC8D29}" srcOrd="1" destOrd="0" presId="urn:microsoft.com/office/officeart/2008/layout/VerticalCurvedList"/>
    <dgm:cxn modelId="{5F27FC36-3B70-482D-B866-2ADEB076169C}" type="presParOf" srcId="{BCE602F8-EFF3-4EB7-B703-6D88A0D14E77}" destId="{EC685038-C61B-4244-B5D1-FA4C700FECDA}" srcOrd="2" destOrd="0" presId="urn:microsoft.com/office/officeart/2008/layout/VerticalCurvedList"/>
    <dgm:cxn modelId="{B64DD84C-5C75-40EA-8C4E-4B213997D395}" type="presParOf" srcId="{EC685038-C61B-4244-B5D1-FA4C700FECDA}" destId="{39A2EF12-B0E1-4137-9089-4008CFA6EB82}" srcOrd="0" destOrd="0" presId="urn:microsoft.com/office/officeart/2008/layout/VerticalCurvedList"/>
    <dgm:cxn modelId="{88B8E709-58EB-4840-B8BD-6EBC2E2683A0}" type="presParOf" srcId="{BCE602F8-EFF3-4EB7-B703-6D88A0D14E77}" destId="{CCC1F2D9-C9AD-4835-927D-5211D72AE961}" srcOrd="3" destOrd="0" presId="urn:microsoft.com/office/officeart/2008/layout/VerticalCurvedList"/>
    <dgm:cxn modelId="{9310F677-BCFD-4A41-A804-A850AA06691C}" type="presParOf" srcId="{BCE602F8-EFF3-4EB7-B703-6D88A0D14E77}" destId="{680952FB-A3F2-4E53-B565-EAF976CB1F99}" srcOrd="4" destOrd="0" presId="urn:microsoft.com/office/officeart/2008/layout/VerticalCurvedList"/>
    <dgm:cxn modelId="{16889CED-4574-4D96-A0F5-F1A08291D841}" type="presParOf" srcId="{680952FB-A3F2-4E53-B565-EAF976CB1F99}" destId="{0A51C9AE-7228-4C00-8927-482213EDEAFB}" srcOrd="0" destOrd="0" presId="urn:microsoft.com/office/officeart/2008/layout/VerticalCurvedList"/>
    <dgm:cxn modelId="{3ACFD755-1A6B-490A-AC30-ABABB797C0E5}" type="presParOf" srcId="{BCE602F8-EFF3-4EB7-B703-6D88A0D14E77}" destId="{BA80E5DA-A3A6-4F48-A46F-163E355FE2FF}" srcOrd="5" destOrd="0" presId="urn:microsoft.com/office/officeart/2008/layout/VerticalCurvedList"/>
    <dgm:cxn modelId="{8864A3C6-5079-46EB-B2F5-7FD5391E9B91}" type="presParOf" srcId="{BCE602F8-EFF3-4EB7-B703-6D88A0D14E77}" destId="{CD8A8D97-5991-443A-997F-00E33449526F}" srcOrd="6" destOrd="0" presId="urn:microsoft.com/office/officeart/2008/layout/VerticalCurvedList"/>
    <dgm:cxn modelId="{836D161C-1104-451E-AE89-A2E566C10A86}" type="presParOf" srcId="{CD8A8D97-5991-443A-997F-00E33449526F}" destId="{50C4EB41-EAD9-40CD-A277-8FA11E7FD7DC}" srcOrd="0" destOrd="0" presId="urn:microsoft.com/office/officeart/2008/layout/VerticalCurvedList"/>
    <dgm:cxn modelId="{9AA11B71-53C8-41E5-9144-2BB47C3E54D2}" type="presParOf" srcId="{BCE602F8-EFF3-4EB7-B703-6D88A0D14E77}" destId="{B5F58911-8954-4CA9-AA94-394DDF653881}" srcOrd="7" destOrd="0" presId="urn:microsoft.com/office/officeart/2008/layout/VerticalCurvedList"/>
    <dgm:cxn modelId="{EEC651D8-988C-4D51-9D7B-E1B8F8204329}" type="presParOf" srcId="{BCE602F8-EFF3-4EB7-B703-6D88A0D14E77}" destId="{1C6F3480-F1A8-4D99-A8A2-D384960A08A9}" srcOrd="8" destOrd="0" presId="urn:microsoft.com/office/officeart/2008/layout/VerticalCurvedList"/>
    <dgm:cxn modelId="{0F85EA05-2D1F-465B-9DD4-5132D6B8B7DD}"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1-يقوم المعلم – بنفسه أو مع الآخرين- بالمهمة عدة مرات، ليحدد الأجزاء الرئيسة، وبعض المكونات الفرعية لها.</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2- يضع تلك الأجزاء والمكونات في تسلسل متدرج وفقاً لما ينبغي اتباعه لاستكمال المهمة.</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smtClean="0"/>
            <a:t>3- يحدد المهارات الأساسية المطلوبة لأداء المهمة المحللة.</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SA" b="1" dirty="0" smtClean="0"/>
            <a:t>4- يكلف المعلم التلميذ المعاق بأداء المهمة.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095200D9-6072-487E-B2AD-337C0DFF4A2F}" srcId="{8F7A580D-3D6A-44AB-AA18-62273F647C9C}" destId="{D27FD16B-94C9-4867-968C-770E90208518}" srcOrd="0" destOrd="0" parTransId="{B606CADB-FC29-45C1-8974-43F8F85F5963}" sibTransId="{C8D0006C-604B-456E-8323-2A9B89BA8E3F}"/>
    <dgm:cxn modelId="{47D68D52-767D-47DD-9CAF-97B407EF0E1E}" type="presOf" srcId="{43F5C085-6403-4208-97A7-DAD52CEBB576}" destId="{65027CCD-790E-4EC8-865B-3DB0F3B5B4C0}" srcOrd="0" destOrd="0" presId="urn:diagrams.loki3.com/VaryingWidthList+Icon"/>
    <dgm:cxn modelId="{D387FBC5-5CD1-4A15-BFF2-7B3DBC6DCABB}" srcId="{8F7A580D-3D6A-44AB-AA18-62273F647C9C}" destId="{43F5C085-6403-4208-97A7-DAD52CEBB576}" srcOrd="3" destOrd="0" parTransId="{7ABEBC40-6DF4-4A8A-8923-0BCDBB0EAB81}" sibTransId="{A1329040-5BA4-4FA5-915C-8E46C7BD197A}"/>
    <dgm:cxn modelId="{38F2E11B-1D9A-4D74-96E1-D4483B995D83}" type="presOf" srcId="{8F7A580D-3D6A-44AB-AA18-62273F647C9C}" destId="{4E692C71-3B4E-422E-A900-894FB3EE0A8C}" srcOrd="0" destOrd="0" presId="urn:diagrams.loki3.com/VaryingWidthList+Icon"/>
    <dgm:cxn modelId="{C118300B-B8C9-475A-857B-A544A15AEA42}" type="presOf" srcId="{0DFED5D5-6084-4552-B3FD-859E18F5B2D9}" destId="{B24B0790-4CD4-4F93-8A2B-8438CADECCD6}"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1FC7D9D8-F077-41D4-9009-545C3502E23D}" type="presOf" srcId="{D27FD16B-94C9-4867-968C-770E90208518}" destId="{4C94B263-42FD-4EEB-B38A-737C51BD8435}" srcOrd="0" destOrd="0" presId="urn:diagrams.loki3.com/VaryingWidthList+Icon"/>
    <dgm:cxn modelId="{BC4B383E-1D69-4AB5-A9EF-C1EDF7E9FC86}" srcId="{8F7A580D-3D6A-44AB-AA18-62273F647C9C}" destId="{D72ADF6E-B823-4F6F-886F-9ACCDCE27DE1}" srcOrd="2" destOrd="0" parTransId="{C1483DEE-3B94-48FB-B26E-40064E55A787}" sibTransId="{E2445A84-48AF-4797-A53F-A86A15F34550}"/>
    <dgm:cxn modelId="{FCA76D0F-91C7-41D1-A65E-DFD6337AD3DC}" type="presOf" srcId="{D72ADF6E-B823-4F6F-886F-9ACCDCE27DE1}" destId="{389B97C0-4D99-421B-9680-3CF93ED97F05}"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5- يقوم المعلم بتدوين ملاحظاته على التلميذ، ويقوم أداءه.</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6- يتدخل المعلم عند الضرورة في شكل نموذج أو تنبيه لفظي.</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smtClean="0"/>
            <a:t>7- يؤدى التلميذ المهمة باستقلال.</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SA" b="1" dirty="0" smtClean="0"/>
            <a:t>8- يعيد المعلم على التلميذ ما يحتاجه من الخطوات السابقة الخاصة بتدريبه على المهمة.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ABB5FC65-6295-4AEB-8DFE-E0BF8BDE2190}" type="presOf" srcId="{43F5C085-6403-4208-97A7-DAD52CEBB576}" destId="{65027CCD-790E-4EC8-865B-3DB0F3B5B4C0}" srcOrd="0" destOrd="0" presId="urn:diagrams.loki3.com/VaryingWidthList+Icon"/>
    <dgm:cxn modelId="{D4CE96EB-EE2A-42E7-9F1D-75B97D3F8063}" type="presOf" srcId="{D72ADF6E-B823-4F6F-886F-9ACCDCE27DE1}" destId="{389B97C0-4D99-421B-9680-3CF93ED97F05}" srcOrd="0" destOrd="0" presId="urn:diagrams.loki3.com/VaryingWidthList+Icon"/>
    <dgm:cxn modelId="{CE22676B-BE8C-4BEE-B759-640BBAF2F31A}" type="presOf" srcId="{0DFED5D5-6084-4552-B3FD-859E18F5B2D9}" destId="{B24B0790-4CD4-4F93-8A2B-8438CADECCD6}"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158AB7BF-6F79-4486-9CAD-AD3154C58336}" type="presOf" srcId="{D27FD16B-94C9-4867-968C-770E90208518}" destId="{4C94B263-42FD-4EEB-B38A-737C51BD8435}" srcOrd="0" destOrd="0" presId="urn:diagrams.loki3.com/VaryingWidthList+Icon"/>
    <dgm:cxn modelId="{05C9027A-58FA-4D25-92E7-147DF677F64B}" type="presOf" srcId="{8F7A580D-3D6A-44AB-AA18-62273F647C9C}" destId="{4E692C71-3B4E-422E-A900-894FB3EE0A8C}"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E6C55B5E-B513-4CBA-98C6-B4082E52251C}" type="presParOf" srcId="{4E692C71-3B4E-422E-A900-894FB3EE0A8C}" destId="{4C94B263-42FD-4EEB-B38A-737C51BD8435}" srcOrd="0" destOrd="0" presId="urn:diagrams.loki3.com/VaryingWidthList+Icon"/>
    <dgm:cxn modelId="{9F27CB5B-162D-41DD-BD63-47F797CBA29B}" type="presParOf" srcId="{4E692C71-3B4E-422E-A900-894FB3EE0A8C}" destId="{22D3A914-66C2-471E-99BF-4CC9143F02D9}" srcOrd="1" destOrd="0" presId="urn:diagrams.loki3.com/VaryingWidthList+Icon"/>
    <dgm:cxn modelId="{AF77EF68-B0F9-4C4A-9FDF-5DE44CF74CC0}" type="presParOf" srcId="{4E692C71-3B4E-422E-A900-894FB3EE0A8C}" destId="{B24B0790-4CD4-4F93-8A2B-8438CADECCD6}" srcOrd="2" destOrd="0" presId="urn:diagrams.loki3.com/VaryingWidthList+Icon"/>
    <dgm:cxn modelId="{604F17D0-5CE9-4154-8D3A-79423D969DBF}" type="presParOf" srcId="{4E692C71-3B4E-422E-A900-894FB3EE0A8C}" destId="{026B7919-7634-43BA-BC96-3FA10F37D63A}" srcOrd="3" destOrd="0" presId="urn:diagrams.loki3.com/VaryingWidthList+Icon"/>
    <dgm:cxn modelId="{D034E360-82C9-4E01-A2DE-E2887CE7D600}" type="presParOf" srcId="{4E692C71-3B4E-422E-A900-894FB3EE0A8C}" destId="{389B97C0-4D99-421B-9680-3CF93ED97F05}" srcOrd="4" destOrd="0" presId="urn:diagrams.loki3.com/VaryingWidthList+Icon"/>
    <dgm:cxn modelId="{053EC1BC-836E-421F-9B20-36B3394771A7}" type="presParOf" srcId="{4E692C71-3B4E-422E-A900-894FB3EE0A8C}" destId="{8DEBF8C4-3A9D-4491-8BD4-EE52DD819C3E}" srcOrd="5" destOrd="0" presId="urn:diagrams.loki3.com/VaryingWidthList+Icon"/>
    <dgm:cxn modelId="{1789F496-BDAC-401E-9F62-642F139B2983}"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ctr" rtl="1"/>
          <a:r>
            <a:rPr lang="ar-SA" sz="2000" b="1" dirty="0" smtClean="0"/>
            <a:t>2- أن نضع في الاعتبار المستوى الوظيفي والاحتياجات الخاصة لهؤلاء التلاميذ من اللغة.</a:t>
          </a:r>
          <a:endParaRPr lang="ar-EG" sz="20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SA" sz="3200" b="1" dirty="0" smtClean="0"/>
            <a:t> </a:t>
          </a:r>
          <a:r>
            <a:rPr lang="ar-SA" sz="2400" b="1" dirty="0" smtClean="0"/>
            <a:t>3- أن يحدد السلوك المستهدف متضمناً تحديد الظروف التدريسية ومعايير التقييم.</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SA" sz="2400" b="1" dirty="0" smtClean="0"/>
            <a:t>1-أن نضع في الاعتبار المهارات والمعارف الأساسية المراد تعليمها.</a:t>
          </a:r>
          <a:endParaRPr lang="ar-EG" sz="24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42751">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143000" custScaleY="54019">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60627">
        <dgm:presLayoutVars>
          <dgm:bulletEnabled val="1"/>
        </dgm:presLayoutVars>
      </dgm:prSet>
      <dgm:spPr/>
      <dgm:t>
        <a:bodyPr/>
        <a:lstStyle/>
        <a:p>
          <a:pPr rtl="1"/>
          <a:endParaRPr lang="ar-EG"/>
        </a:p>
      </dgm:t>
    </dgm:pt>
  </dgm:ptLst>
  <dgm:cxnLst>
    <dgm:cxn modelId="{19DAC642-74F5-4F2F-A743-D153B8A155C4}" srcId="{B65C625B-7F11-4FDB-8482-0C9E21760E9A}" destId="{04A39526-5474-42AD-86CA-81CF1474A841}" srcOrd="0" destOrd="0" parTransId="{719E1C84-3298-4143-8778-187FB0A27DB4}" sibTransId="{8A59BF3B-977D-43C3-BEF9-A7962BC7EDA9}"/>
    <dgm:cxn modelId="{E0C8B5A3-0952-4EE1-8BC8-4DAB4A05F3B4}" type="presOf" srcId="{04A39526-5474-42AD-86CA-81CF1474A841}" destId="{BAF9EBCC-E1D7-4E9A-8859-C86358EA7DF4}" srcOrd="0" destOrd="0" presId="urn:diagrams.loki3.com/VaryingWidthList+Icon"/>
    <dgm:cxn modelId="{C4D28599-1F37-4B62-B13D-6CF5F1181D2C}" type="presOf" srcId="{B65C625B-7F11-4FDB-8482-0C9E21760E9A}" destId="{98AC02E5-A386-4011-BBA9-600005AC2EC1}" srcOrd="0" destOrd="0" presId="urn:diagrams.loki3.com/VaryingWidthList+Icon"/>
    <dgm:cxn modelId="{24571714-4B9B-4438-909D-3AA50C4175CA}" type="presOf" srcId="{5B34E382-102A-43EA-B65D-C858B34D4352}" destId="{B1A48C0A-98BA-43F2-9369-21E805351947}"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5945C284-64DC-45D7-A50E-B8028C2C67B9}" type="presOf" srcId="{9D7400C6-60D5-4047-B446-17E026AF066C}" destId="{662C6539-9166-4380-8E82-3DA85E63DEBC}"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4AF1F9AF-DC68-4F60-B1FE-546B46E447E9}" type="presParOf" srcId="{98AC02E5-A386-4011-BBA9-600005AC2EC1}" destId="{BAF9EBCC-E1D7-4E9A-8859-C86358EA7DF4}" srcOrd="0" destOrd="0" presId="urn:diagrams.loki3.com/VaryingWidthList+Icon"/>
    <dgm:cxn modelId="{7DD38266-FBFE-4175-986E-ED4782987DD9}" type="presParOf" srcId="{98AC02E5-A386-4011-BBA9-600005AC2EC1}" destId="{983FE966-AF38-407A-A25F-5037FE4BFD23}" srcOrd="1" destOrd="0" presId="urn:diagrams.loki3.com/VaryingWidthList+Icon"/>
    <dgm:cxn modelId="{6977C000-42E3-408C-815A-AAF6303BE692}" type="presParOf" srcId="{98AC02E5-A386-4011-BBA9-600005AC2EC1}" destId="{662C6539-9166-4380-8E82-3DA85E63DEBC}" srcOrd="2" destOrd="0" presId="urn:diagrams.loki3.com/VaryingWidthList+Icon"/>
    <dgm:cxn modelId="{FCA9D690-7293-43E8-AD3E-D5A67315AEC6}" type="presParOf" srcId="{98AC02E5-A386-4011-BBA9-600005AC2EC1}" destId="{1FBC6310-FD43-4D79-BF12-0570C4E36612}" srcOrd="3" destOrd="0" presId="urn:diagrams.loki3.com/VaryingWidthList+Icon"/>
    <dgm:cxn modelId="{2D22E5E0-DA24-44B7-A706-DAA7E586B424}"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2D260-01B0-4404-8F72-A7B38599649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E0EDA72D-0B21-4B87-9854-C10470C1FD6D}">
      <dgm:prSet phldrT="[Text]" custT="1"/>
      <dgm:spPr/>
      <dgm:t>
        <a:bodyPr/>
        <a:lstStyle/>
        <a:p>
          <a:r>
            <a:rPr lang="ar-SA" sz="3600" dirty="0" smtClean="0"/>
            <a:t>أشكال طريقة النمذجة</a:t>
          </a:r>
          <a:endParaRPr lang="en-US" sz="3600" dirty="0"/>
        </a:p>
      </dgm:t>
    </dgm:pt>
    <dgm:pt modelId="{B06752C7-45CA-4941-98DA-246F8BD31595}" type="parTrans" cxnId="{A98FB030-67DB-404B-90C5-B8498B8A2115}">
      <dgm:prSet/>
      <dgm:spPr/>
      <dgm:t>
        <a:bodyPr/>
        <a:lstStyle/>
        <a:p>
          <a:endParaRPr lang="en-US"/>
        </a:p>
      </dgm:t>
    </dgm:pt>
    <dgm:pt modelId="{51760911-66E7-432A-878E-87BEE8A23F2A}" type="sibTrans" cxnId="{A98FB030-67DB-404B-90C5-B8498B8A2115}">
      <dgm:prSet/>
      <dgm:spPr/>
      <dgm:t>
        <a:bodyPr/>
        <a:lstStyle/>
        <a:p>
          <a:endParaRPr lang="en-US"/>
        </a:p>
      </dgm:t>
    </dgm:pt>
    <dgm:pt modelId="{3D9465BA-1CB9-4BE1-ABF3-C2534BF0C4FB}">
      <dgm:prSet phldrT="[Text]"/>
      <dgm:spPr/>
      <dgm:t>
        <a:bodyPr/>
        <a:lstStyle/>
        <a:p>
          <a:r>
            <a:rPr lang="ar-SA" dirty="0" smtClean="0"/>
            <a:t>النمذجة بالمشاركة عن طريق عرض السلوك أو المهارة المراد تعليمها للتلميذ المعاق ويصاحب ذلك قيام التلميذ بأداء المهارة مع مساعدته بتوجيهات من جانب المعلم</a:t>
          </a:r>
          <a:endParaRPr lang="en-US" dirty="0"/>
        </a:p>
      </dgm:t>
    </dgm:pt>
    <dgm:pt modelId="{9EF5329D-F355-4190-8F09-4346C3BB4752}" type="parTrans" cxnId="{B66AB440-1013-41F2-8534-BE4374DA04BA}">
      <dgm:prSet/>
      <dgm:spPr/>
      <dgm:t>
        <a:bodyPr/>
        <a:lstStyle/>
        <a:p>
          <a:endParaRPr lang="en-US"/>
        </a:p>
      </dgm:t>
    </dgm:pt>
    <dgm:pt modelId="{F61A2AFA-F46B-4CF3-A7F9-C991FF47745D}" type="sibTrans" cxnId="{B66AB440-1013-41F2-8534-BE4374DA04BA}">
      <dgm:prSet/>
      <dgm:spPr/>
      <dgm:t>
        <a:bodyPr/>
        <a:lstStyle/>
        <a:p>
          <a:endParaRPr lang="en-US"/>
        </a:p>
      </dgm:t>
    </dgm:pt>
    <dgm:pt modelId="{8F92D956-7A87-42F6-88F3-F87F3BF514FA}">
      <dgm:prSet phldrT="[Text]"/>
      <dgm:spPr/>
      <dgm:t>
        <a:bodyPr/>
        <a:lstStyle/>
        <a:p>
          <a:r>
            <a:rPr lang="ar-SA" dirty="0" smtClean="0"/>
            <a:t>النمذجة الضمنية مثل استخدام القصص والأمثال لتجسيد السلوك والمهارة المستهدفة</a:t>
          </a:r>
          <a:endParaRPr lang="en-US" dirty="0"/>
        </a:p>
      </dgm:t>
    </dgm:pt>
    <dgm:pt modelId="{496170E9-F723-4D3A-8D19-B9BF036FFEA9}" type="parTrans" cxnId="{829E9144-FEDC-41A7-AD84-ED84892BEB57}">
      <dgm:prSet/>
      <dgm:spPr/>
      <dgm:t>
        <a:bodyPr/>
        <a:lstStyle/>
        <a:p>
          <a:endParaRPr lang="en-US"/>
        </a:p>
      </dgm:t>
    </dgm:pt>
    <dgm:pt modelId="{11A3B513-9158-4BDA-8C28-1232A543EEA7}" type="sibTrans" cxnId="{829E9144-FEDC-41A7-AD84-ED84892BEB57}">
      <dgm:prSet/>
      <dgm:spPr/>
      <dgm:t>
        <a:bodyPr/>
        <a:lstStyle/>
        <a:p>
          <a:endParaRPr lang="en-US"/>
        </a:p>
      </dgm:t>
    </dgm:pt>
    <dgm:pt modelId="{CE717825-49D7-4298-B143-391E59EAA057}">
      <dgm:prSet phldrT="[Text]"/>
      <dgm:spPr/>
      <dgm:t>
        <a:bodyPr/>
        <a:lstStyle/>
        <a:p>
          <a:r>
            <a:rPr lang="ar-SA" dirty="0" smtClean="0"/>
            <a:t>النمذجة المباشرة  عن طريق أشخاص حقيقيين نماذج حقيقية تقوم بالمهارة المراد تعليمها للتلاميذ</a:t>
          </a:r>
          <a:endParaRPr lang="en-US" dirty="0"/>
        </a:p>
      </dgm:t>
    </dgm:pt>
    <dgm:pt modelId="{7293C8E6-E3A7-4A03-BAFF-8500935854B9}" type="parTrans" cxnId="{CD9E4F70-4982-47A2-94A5-68BEA60DED3B}">
      <dgm:prSet/>
      <dgm:spPr/>
      <dgm:t>
        <a:bodyPr/>
        <a:lstStyle/>
        <a:p>
          <a:endParaRPr lang="en-US"/>
        </a:p>
      </dgm:t>
    </dgm:pt>
    <dgm:pt modelId="{46F98944-2537-47B8-A74C-FABC75C659AA}" type="sibTrans" cxnId="{CD9E4F70-4982-47A2-94A5-68BEA60DED3B}">
      <dgm:prSet/>
      <dgm:spPr/>
      <dgm:t>
        <a:bodyPr/>
        <a:lstStyle/>
        <a:p>
          <a:endParaRPr lang="en-US"/>
        </a:p>
      </dgm:t>
    </dgm:pt>
    <dgm:pt modelId="{AC850C0E-01AF-46AC-9E73-AEAD8898B51C}" type="pres">
      <dgm:prSet presAssocID="{3B42D260-01B0-4404-8F72-A7B385996499}" presName="cycle" presStyleCnt="0">
        <dgm:presLayoutVars>
          <dgm:chMax val="1"/>
          <dgm:dir/>
          <dgm:animLvl val="ctr"/>
          <dgm:resizeHandles val="exact"/>
        </dgm:presLayoutVars>
      </dgm:prSet>
      <dgm:spPr/>
      <dgm:t>
        <a:bodyPr/>
        <a:lstStyle/>
        <a:p>
          <a:endParaRPr lang="en-US"/>
        </a:p>
      </dgm:t>
    </dgm:pt>
    <dgm:pt modelId="{2991F1AD-0BD1-40D2-A099-DB6496611A34}" type="pres">
      <dgm:prSet presAssocID="{E0EDA72D-0B21-4B87-9854-C10470C1FD6D}" presName="centerShape" presStyleLbl="node0" presStyleIdx="0" presStyleCnt="1" custScaleX="174424"/>
      <dgm:spPr/>
      <dgm:t>
        <a:bodyPr/>
        <a:lstStyle/>
        <a:p>
          <a:endParaRPr lang="en-US"/>
        </a:p>
      </dgm:t>
    </dgm:pt>
    <dgm:pt modelId="{466863A3-EC0F-434D-B42D-963EEABFDC6B}" type="pres">
      <dgm:prSet presAssocID="{9EF5329D-F355-4190-8F09-4346C3BB4752}" presName="parTrans" presStyleLbl="bgSibTrans2D1" presStyleIdx="0" presStyleCnt="3"/>
      <dgm:spPr/>
      <dgm:t>
        <a:bodyPr/>
        <a:lstStyle/>
        <a:p>
          <a:endParaRPr lang="en-US"/>
        </a:p>
      </dgm:t>
    </dgm:pt>
    <dgm:pt modelId="{E27B9B12-5EA1-4855-B189-3A6CE90FF419}" type="pres">
      <dgm:prSet presAssocID="{3D9465BA-1CB9-4BE1-ABF3-C2534BF0C4FB}" presName="node" presStyleLbl="node1" presStyleIdx="0" presStyleCnt="3" custScaleX="205129" custRadScaleRad="119389" custRadScaleInc="-19547">
        <dgm:presLayoutVars>
          <dgm:bulletEnabled val="1"/>
        </dgm:presLayoutVars>
      </dgm:prSet>
      <dgm:spPr/>
      <dgm:t>
        <a:bodyPr/>
        <a:lstStyle/>
        <a:p>
          <a:endParaRPr lang="en-US"/>
        </a:p>
      </dgm:t>
    </dgm:pt>
    <dgm:pt modelId="{8FF8560C-6B25-44B4-9D85-C9C67D907753}" type="pres">
      <dgm:prSet presAssocID="{496170E9-F723-4D3A-8D19-B9BF036FFEA9}" presName="parTrans" presStyleLbl="bgSibTrans2D1" presStyleIdx="1" presStyleCnt="3"/>
      <dgm:spPr/>
      <dgm:t>
        <a:bodyPr/>
        <a:lstStyle/>
        <a:p>
          <a:endParaRPr lang="en-US"/>
        </a:p>
      </dgm:t>
    </dgm:pt>
    <dgm:pt modelId="{6A45F31A-8191-486C-9E9E-D67117163917}" type="pres">
      <dgm:prSet presAssocID="{8F92D956-7A87-42F6-88F3-F87F3BF514FA}" presName="node" presStyleLbl="node1" presStyleIdx="1" presStyleCnt="3" custScaleX="189107" custScaleY="82183">
        <dgm:presLayoutVars>
          <dgm:bulletEnabled val="1"/>
        </dgm:presLayoutVars>
      </dgm:prSet>
      <dgm:spPr/>
      <dgm:t>
        <a:bodyPr/>
        <a:lstStyle/>
        <a:p>
          <a:endParaRPr lang="en-US"/>
        </a:p>
      </dgm:t>
    </dgm:pt>
    <dgm:pt modelId="{7DFD74B6-315A-45E5-A55D-ACD7520AC7B6}" type="pres">
      <dgm:prSet presAssocID="{7293C8E6-E3A7-4A03-BAFF-8500935854B9}" presName="parTrans" presStyleLbl="bgSibTrans2D1" presStyleIdx="2" presStyleCnt="3"/>
      <dgm:spPr/>
      <dgm:t>
        <a:bodyPr/>
        <a:lstStyle/>
        <a:p>
          <a:endParaRPr lang="en-US"/>
        </a:p>
      </dgm:t>
    </dgm:pt>
    <dgm:pt modelId="{3AA6BC74-B601-4832-97EC-BC9B6FA1BB27}" type="pres">
      <dgm:prSet presAssocID="{CE717825-49D7-4298-B143-391E59EAA057}" presName="node" presStyleLbl="node1" presStyleIdx="2" presStyleCnt="3" custScaleX="181598" custRadScaleRad="112429" custRadScaleInc="11415">
        <dgm:presLayoutVars>
          <dgm:bulletEnabled val="1"/>
        </dgm:presLayoutVars>
      </dgm:prSet>
      <dgm:spPr/>
      <dgm:t>
        <a:bodyPr/>
        <a:lstStyle/>
        <a:p>
          <a:endParaRPr lang="en-US"/>
        </a:p>
      </dgm:t>
    </dgm:pt>
  </dgm:ptLst>
  <dgm:cxnLst>
    <dgm:cxn modelId="{3A811A00-51D0-4C4D-9A55-0A8E97881381}" type="presOf" srcId="{9EF5329D-F355-4190-8F09-4346C3BB4752}" destId="{466863A3-EC0F-434D-B42D-963EEABFDC6B}" srcOrd="0" destOrd="0" presId="urn:microsoft.com/office/officeart/2005/8/layout/radial4"/>
    <dgm:cxn modelId="{B66AB440-1013-41F2-8534-BE4374DA04BA}" srcId="{E0EDA72D-0B21-4B87-9854-C10470C1FD6D}" destId="{3D9465BA-1CB9-4BE1-ABF3-C2534BF0C4FB}" srcOrd="0" destOrd="0" parTransId="{9EF5329D-F355-4190-8F09-4346C3BB4752}" sibTransId="{F61A2AFA-F46B-4CF3-A7F9-C991FF47745D}"/>
    <dgm:cxn modelId="{7F25013B-BCE7-42A6-9A20-CCCB4E2A0778}" type="presOf" srcId="{E0EDA72D-0B21-4B87-9854-C10470C1FD6D}" destId="{2991F1AD-0BD1-40D2-A099-DB6496611A34}" srcOrd="0" destOrd="0" presId="urn:microsoft.com/office/officeart/2005/8/layout/radial4"/>
    <dgm:cxn modelId="{92B85286-FE7B-4AF3-9533-BD17EA6A1BAA}" type="presOf" srcId="{CE717825-49D7-4298-B143-391E59EAA057}" destId="{3AA6BC74-B601-4832-97EC-BC9B6FA1BB27}" srcOrd="0" destOrd="0" presId="urn:microsoft.com/office/officeart/2005/8/layout/radial4"/>
    <dgm:cxn modelId="{829E9144-FEDC-41A7-AD84-ED84892BEB57}" srcId="{E0EDA72D-0B21-4B87-9854-C10470C1FD6D}" destId="{8F92D956-7A87-42F6-88F3-F87F3BF514FA}" srcOrd="1" destOrd="0" parTransId="{496170E9-F723-4D3A-8D19-B9BF036FFEA9}" sibTransId="{11A3B513-9158-4BDA-8C28-1232A543EEA7}"/>
    <dgm:cxn modelId="{F0D21EAA-3F1B-44DA-9803-348ED0EDEE75}" type="presOf" srcId="{496170E9-F723-4D3A-8D19-B9BF036FFEA9}" destId="{8FF8560C-6B25-44B4-9D85-C9C67D907753}" srcOrd="0" destOrd="0" presId="urn:microsoft.com/office/officeart/2005/8/layout/radial4"/>
    <dgm:cxn modelId="{8DAB5EDE-C0C6-4755-8E79-9B730A98605E}" type="presOf" srcId="{8F92D956-7A87-42F6-88F3-F87F3BF514FA}" destId="{6A45F31A-8191-486C-9E9E-D67117163917}" srcOrd="0" destOrd="0" presId="urn:microsoft.com/office/officeart/2005/8/layout/radial4"/>
    <dgm:cxn modelId="{CD9E4F70-4982-47A2-94A5-68BEA60DED3B}" srcId="{E0EDA72D-0B21-4B87-9854-C10470C1FD6D}" destId="{CE717825-49D7-4298-B143-391E59EAA057}" srcOrd="2" destOrd="0" parTransId="{7293C8E6-E3A7-4A03-BAFF-8500935854B9}" sibTransId="{46F98944-2537-47B8-A74C-FABC75C659AA}"/>
    <dgm:cxn modelId="{0139B1CE-46BE-45DA-A89D-D12140028BF8}" type="presOf" srcId="{3B42D260-01B0-4404-8F72-A7B385996499}" destId="{AC850C0E-01AF-46AC-9E73-AEAD8898B51C}" srcOrd="0" destOrd="0" presId="urn:microsoft.com/office/officeart/2005/8/layout/radial4"/>
    <dgm:cxn modelId="{A98FB030-67DB-404B-90C5-B8498B8A2115}" srcId="{3B42D260-01B0-4404-8F72-A7B385996499}" destId="{E0EDA72D-0B21-4B87-9854-C10470C1FD6D}" srcOrd="0" destOrd="0" parTransId="{B06752C7-45CA-4941-98DA-246F8BD31595}" sibTransId="{51760911-66E7-432A-878E-87BEE8A23F2A}"/>
    <dgm:cxn modelId="{142C884F-CC7E-480B-98BD-8808500E47C2}" type="presOf" srcId="{7293C8E6-E3A7-4A03-BAFF-8500935854B9}" destId="{7DFD74B6-315A-45E5-A55D-ACD7520AC7B6}" srcOrd="0" destOrd="0" presId="urn:microsoft.com/office/officeart/2005/8/layout/radial4"/>
    <dgm:cxn modelId="{BA3BD4AA-08E9-457E-9E98-6C401BC07C73}" type="presOf" srcId="{3D9465BA-1CB9-4BE1-ABF3-C2534BF0C4FB}" destId="{E27B9B12-5EA1-4855-B189-3A6CE90FF419}" srcOrd="0" destOrd="0" presId="urn:microsoft.com/office/officeart/2005/8/layout/radial4"/>
    <dgm:cxn modelId="{ED887D7C-F1C6-4546-891F-2BC878B2F427}" type="presParOf" srcId="{AC850C0E-01AF-46AC-9E73-AEAD8898B51C}" destId="{2991F1AD-0BD1-40D2-A099-DB6496611A34}" srcOrd="0" destOrd="0" presId="urn:microsoft.com/office/officeart/2005/8/layout/radial4"/>
    <dgm:cxn modelId="{614A56C2-712E-43AA-B380-8E6161AB0BB7}" type="presParOf" srcId="{AC850C0E-01AF-46AC-9E73-AEAD8898B51C}" destId="{466863A3-EC0F-434D-B42D-963EEABFDC6B}" srcOrd="1" destOrd="0" presId="urn:microsoft.com/office/officeart/2005/8/layout/radial4"/>
    <dgm:cxn modelId="{502D2D87-F987-48A2-A99A-6D8546605949}" type="presParOf" srcId="{AC850C0E-01AF-46AC-9E73-AEAD8898B51C}" destId="{E27B9B12-5EA1-4855-B189-3A6CE90FF419}" srcOrd="2" destOrd="0" presId="urn:microsoft.com/office/officeart/2005/8/layout/radial4"/>
    <dgm:cxn modelId="{5DF13483-AA10-4334-8E4D-C03A21928307}" type="presParOf" srcId="{AC850C0E-01AF-46AC-9E73-AEAD8898B51C}" destId="{8FF8560C-6B25-44B4-9D85-C9C67D907753}" srcOrd="3" destOrd="0" presId="urn:microsoft.com/office/officeart/2005/8/layout/radial4"/>
    <dgm:cxn modelId="{6C74AF37-5240-4842-8160-8B77848EC588}" type="presParOf" srcId="{AC850C0E-01AF-46AC-9E73-AEAD8898B51C}" destId="{6A45F31A-8191-486C-9E9E-D67117163917}" srcOrd="4" destOrd="0" presId="urn:microsoft.com/office/officeart/2005/8/layout/radial4"/>
    <dgm:cxn modelId="{4F3B7B30-6344-474C-B860-5C97CEB1A7E5}" type="presParOf" srcId="{AC850C0E-01AF-46AC-9E73-AEAD8898B51C}" destId="{7DFD74B6-315A-45E5-A55D-ACD7520AC7B6}" srcOrd="5" destOrd="0" presId="urn:microsoft.com/office/officeart/2005/8/layout/radial4"/>
    <dgm:cxn modelId="{A70C179F-7FCF-4564-83CE-9912AE76BD31}" type="presParOf" srcId="{AC850C0E-01AF-46AC-9E73-AEAD8898B51C}" destId="{3AA6BC74-B601-4832-97EC-BC9B6FA1BB2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1-</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r>
            <a:rPr lang="ar-SA" dirty="0" smtClean="0"/>
            <a:t>2-</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3-</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CD45BE24-A2BF-462C-A757-8F04482CAB30}">
      <dgm:prSet/>
      <dgm:spPr/>
      <dgm:t>
        <a:bodyPr/>
        <a:lstStyle/>
        <a:p>
          <a:pPr algn="r"/>
          <a:r>
            <a:rPr lang="ar-SA" dirty="0" smtClean="0"/>
            <a:t>يقدم المعلم النموذج المراد محاكاته مصحوباً بالإرشادات التي تساعد التلاميذ في محاكاتهم وتعلمهم.</a:t>
          </a:r>
          <a:endParaRPr lang="en-US" dirty="0"/>
        </a:p>
      </dgm:t>
    </dgm:pt>
    <dgm:pt modelId="{D99F2A5A-269C-4835-8F90-3B241D517A1C}" type="parTrans" cxnId="{359F579B-6F9D-458D-A2CC-40CD7D85E10C}">
      <dgm:prSet/>
      <dgm:spPr/>
      <dgm:t>
        <a:bodyPr/>
        <a:lstStyle/>
        <a:p>
          <a:endParaRPr lang="en-US"/>
        </a:p>
      </dgm:t>
    </dgm:pt>
    <dgm:pt modelId="{38DDD54C-6CB1-4749-B1F1-21FA66B55107}" type="sibTrans" cxnId="{359F579B-6F9D-458D-A2CC-40CD7D85E10C}">
      <dgm:prSet/>
      <dgm:spPr/>
      <dgm:t>
        <a:bodyPr/>
        <a:lstStyle/>
        <a:p>
          <a:endParaRPr lang="en-US"/>
        </a:p>
      </dgm:t>
    </dgm:pt>
    <dgm:pt modelId="{B58A0E27-A15F-455D-9B12-37920DEA5840}">
      <dgm:prSet/>
      <dgm:spPr/>
      <dgm:t>
        <a:bodyPr/>
        <a:lstStyle/>
        <a:p>
          <a:pPr algn="r"/>
          <a:r>
            <a:rPr lang="ar-SA" dirty="0" smtClean="0"/>
            <a:t>يقوم التلميذ بمحاولة محاكاة النموذج وتقليده وذلك في ضوء توجيهات المعلم وإرشاداته.</a:t>
          </a:r>
          <a:endParaRPr lang="en-US" dirty="0"/>
        </a:p>
      </dgm:t>
    </dgm:pt>
    <dgm:pt modelId="{566A9631-EF99-40C5-9B4A-0D33ED0737D8}" type="parTrans" cxnId="{17BB5BF2-2309-4B26-BEC0-A4482E762CBC}">
      <dgm:prSet/>
      <dgm:spPr/>
      <dgm:t>
        <a:bodyPr/>
        <a:lstStyle/>
        <a:p>
          <a:endParaRPr lang="en-US"/>
        </a:p>
      </dgm:t>
    </dgm:pt>
    <dgm:pt modelId="{F37E8DBD-37AA-453F-B506-51D633FAB18E}" type="sibTrans" cxnId="{17BB5BF2-2309-4B26-BEC0-A4482E762CBC}">
      <dgm:prSet/>
      <dgm:spPr/>
      <dgm:t>
        <a:bodyPr/>
        <a:lstStyle/>
        <a:p>
          <a:endParaRPr lang="en-US"/>
        </a:p>
      </dgm:t>
    </dgm:pt>
    <dgm:pt modelId="{AA1E6666-3F6D-4EA7-897F-98324864B1FA}">
      <dgm:prSet/>
      <dgm:spPr/>
      <dgm:t>
        <a:bodyPr/>
        <a:lstStyle/>
        <a:p>
          <a:pPr algn="r"/>
          <a:r>
            <a:rPr lang="ar-SA" dirty="0" smtClean="0"/>
            <a:t>يقوم المعلم محاولة تلميذه، ويرشده إلى الطريقة الصحيحة في الأداء.</a:t>
          </a:r>
          <a:endParaRPr lang="en-US" dirty="0"/>
        </a:p>
      </dgm:t>
    </dgm:pt>
    <dgm:pt modelId="{EDB8E24A-D5A5-41D5-A11D-D28AFC59EFFE}" type="parTrans" cxnId="{F87724A8-00E3-411B-B0D2-E801432068A5}">
      <dgm:prSet/>
      <dgm:spPr/>
      <dgm:t>
        <a:bodyPr/>
        <a:lstStyle/>
        <a:p>
          <a:endParaRPr lang="en-US"/>
        </a:p>
      </dgm:t>
    </dgm:pt>
    <dgm:pt modelId="{071C954F-D0F2-422B-B907-ECE066B4C6B3}" type="sibTrans" cxnId="{F87724A8-00E3-411B-B0D2-E801432068A5}">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16146426-7AEC-4CF3-AF46-D863BB77F275}" type="presOf" srcId="{46602953-62F3-44B2-BD70-81C00A8856D5}" destId="{B359A9AC-0AF6-4D84-B778-9E7AD11EC311}" srcOrd="0" destOrd="0" presId="urn:microsoft.com/office/officeart/2005/8/layout/chevron2"/>
    <dgm:cxn modelId="{17FF6F4B-9841-46BD-A872-F65D4C8DCF16}" type="presOf" srcId="{B58A0E27-A15F-455D-9B12-37920DEA5840}" destId="{E09E9DDC-4A98-45A7-9A1F-1AB27B299DFE}" srcOrd="0" destOrd="0" presId="urn:microsoft.com/office/officeart/2005/8/layout/chevron2"/>
    <dgm:cxn modelId="{F87724A8-00E3-411B-B0D2-E801432068A5}" srcId="{AA5DE2EA-A590-4951-A845-7B1C886F79C2}" destId="{AA1E6666-3F6D-4EA7-897F-98324864B1FA}" srcOrd="0" destOrd="0" parTransId="{EDB8E24A-D5A5-41D5-A11D-D28AFC59EFFE}" sibTransId="{071C954F-D0F2-422B-B907-ECE066B4C6B3}"/>
    <dgm:cxn modelId="{E5E2B35C-5327-4CD0-941A-650DBC85028D}" srcId="{46602953-62F3-44B2-BD70-81C00A8856D5}" destId="{C672DC27-0410-40F5-87CA-3ABB8F1A859D}" srcOrd="0" destOrd="0" parTransId="{5F0F7AC1-7654-4CE5-A8F5-EEB1CD92C764}" sibTransId="{7ED728E5-C897-4591-A0DE-4512D76C64FC}"/>
    <dgm:cxn modelId="{5724219E-6C6F-4ACF-928B-A057A3A87AB8}" type="presOf" srcId="{AA5DE2EA-A590-4951-A845-7B1C886F79C2}" destId="{E6CEE26F-FD4D-4B22-8331-9953F0B5E428}" srcOrd="0" destOrd="0" presId="urn:microsoft.com/office/officeart/2005/8/layout/chevron2"/>
    <dgm:cxn modelId="{91CBC9A2-E807-4E4E-87AB-987CDF668EBA}" type="presOf" srcId="{C672DC27-0410-40F5-87CA-3ABB8F1A859D}" destId="{D99931C9-8870-40E1-B61E-6384283259FD}" srcOrd="0" destOrd="0" presId="urn:microsoft.com/office/officeart/2005/8/layout/chevron2"/>
    <dgm:cxn modelId="{359F579B-6F9D-458D-A2CC-40CD7D85E10C}" srcId="{C672DC27-0410-40F5-87CA-3ABB8F1A859D}" destId="{CD45BE24-A2BF-462C-A757-8F04482CAB30}" srcOrd="0" destOrd="0" parTransId="{D99F2A5A-269C-4835-8F90-3B241D517A1C}" sibTransId="{38DDD54C-6CB1-4749-B1F1-21FA66B55107}"/>
    <dgm:cxn modelId="{17BB5BF2-2309-4B26-BEC0-A4482E762CBC}" srcId="{B7E3BA3E-D10A-46DA-92CA-B8AA459C93BA}" destId="{B58A0E27-A15F-455D-9B12-37920DEA5840}" srcOrd="0" destOrd="0" parTransId="{566A9631-EF99-40C5-9B4A-0D33ED0737D8}" sibTransId="{F37E8DBD-37AA-453F-B506-51D633FAB18E}"/>
    <dgm:cxn modelId="{03EEECAF-EAD4-406C-BC83-8971BC279857}" srcId="{46602953-62F3-44B2-BD70-81C00A8856D5}" destId="{AA5DE2EA-A590-4951-A845-7B1C886F79C2}" srcOrd="2" destOrd="0" parTransId="{AB285E1B-B4F6-45BB-9602-BC19C34A1C8C}" sibTransId="{BC15A5D7-0AA6-4513-AF9E-A62C5ED53FDD}"/>
    <dgm:cxn modelId="{8593A6ED-54F1-4908-9ED6-20E87FEDD898}" type="presOf" srcId="{B7E3BA3E-D10A-46DA-92CA-B8AA459C93BA}" destId="{F728B5B9-DB4B-4FA3-AB23-9B91B407832F}"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948EC30D-B5F9-4453-ACA6-E5983F02884C}" type="presOf" srcId="{CD45BE24-A2BF-462C-A757-8F04482CAB30}" destId="{203F7C16-D8AF-4BD5-9840-66293E9630EE}" srcOrd="0" destOrd="0" presId="urn:microsoft.com/office/officeart/2005/8/layout/chevron2"/>
    <dgm:cxn modelId="{6196035C-D71E-4545-AA37-EEE62876F32F}" type="presOf" srcId="{AA1E6666-3F6D-4EA7-897F-98324864B1FA}" destId="{60852740-2F4E-4BA0-8ED1-5026DBE27B21}" srcOrd="0" destOrd="0" presId="urn:microsoft.com/office/officeart/2005/8/layout/chevron2"/>
    <dgm:cxn modelId="{C6801440-AD14-4F9A-86D3-9D1E1DC30E33}" type="presParOf" srcId="{B359A9AC-0AF6-4D84-B778-9E7AD11EC311}" destId="{9E0E9324-0201-4980-9F7B-4996073F8F21}" srcOrd="0" destOrd="0" presId="urn:microsoft.com/office/officeart/2005/8/layout/chevron2"/>
    <dgm:cxn modelId="{D9ABA2A2-1F42-4E60-AF77-7AEE58729869}" type="presParOf" srcId="{9E0E9324-0201-4980-9F7B-4996073F8F21}" destId="{D99931C9-8870-40E1-B61E-6384283259FD}" srcOrd="0" destOrd="0" presId="urn:microsoft.com/office/officeart/2005/8/layout/chevron2"/>
    <dgm:cxn modelId="{92F16D5F-B36C-4535-A94D-E44F067CBC99}" type="presParOf" srcId="{9E0E9324-0201-4980-9F7B-4996073F8F21}" destId="{203F7C16-D8AF-4BD5-9840-66293E9630EE}" srcOrd="1" destOrd="0" presId="urn:microsoft.com/office/officeart/2005/8/layout/chevron2"/>
    <dgm:cxn modelId="{A9BCAE77-7E62-4213-962F-DE89FF1485C4}" type="presParOf" srcId="{B359A9AC-0AF6-4D84-B778-9E7AD11EC311}" destId="{3E08AAE3-9D05-4C6C-9DE6-0B14F53C8721}" srcOrd="1" destOrd="0" presId="urn:microsoft.com/office/officeart/2005/8/layout/chevron2"/>
    <dgm:cxn modelId="{A3F4F992-9693-421A-9AFB-6AB917023451}" type="presParOf" srcId="{B359A9AC-0AF6-4D84-B778-9E7AD11EC311}" destId="{31F71F9B-C9C6-4EE2-A6FC-76863B7F5A6F}" srcOrd="2" destOrd="0" presId="urn:microsoft.com/office/officeart/2005/8/layout/chevron2"/>
    <dgm:cxn modelId="{2AAEB561-49F6-47BA-941E-82898863C083}" type="presParOf" srcId="{31F71F9B-C9C6-4EE2-A6FC-76863B7F5A6F}" destId="{F728B5B9-DB4B-4FA3-AB23-9B91B407832F}" srcOrd="0" destOrd="0" presId="urn:microsoft.com/office/officeart/2005/8/layout/chevron2"/>
    <dgm:cxn modelId="{6631B58A-1CE4-42C0-B2A0-79CAEC64F4EC}" type="presParOf" srcId="{31F71F9B-C9C6-4EE2-A6FC-76863B7F5A6F}" destId="{E09E9DDC-4A98-45A7-9A1F-1AB27B299DFE}" srcOrd="1" destOrd="0" presId="urn:microsoft.com/office/officeart/2005/8/layout/chevron2"/>
    <dgm:cxn modelId="{0E099987-6B04-4D1F-8B51-7B90008597A2}" type="presParOf" srcId="{B359A9AC-0AF6-4D84-B778-9E7AD11EC311}" destId="{E78A220E-935C-4E97-A16B-48327133BE0F}" srcOrd="3" destOrd="0" presId="urn:microsoft.com/office/officeart/2005/8/layout/chevron2"/>
    <dgm:cxn modelId="{16F6EFB6-C902-4FEF-B0C0-3DC9DF9481E3}" type="presParOf" srcId="{B359A9AC-0AF6-4D84-B778-9E7AD11EC311}" destId="{FFA117F6-306C-489C-B7DC-025D9BF801AC}" srcOrd="4" destOrd="0" presId="urn:microsoft.com/office/officeart/2005/8/layout/chevron2"/>
    <dgm:cxn modelId="{36A5F52C-F0D0-4744-B125-52784A39741E}" type="presParOf" srcId="{FFA117F6-306C-489C-B7DC-025D9BF801AC}" destId="{E6CEE26F-FD4D-4B22-8331-9953F0B5E428}" srcOrd="0" destOrd="0" presId="urn:microsoft.com/office/officeart/2005/8/layout/chevron2"/>
    <dgm:cxn modelId="{D8DA8EED-9700-429E-9D02-C483B93DDAA9}"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4-</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r>
            <a:rPr lang="ar-SA" dirty="0" smtClean="0"/>
            <a:t>5-</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6-</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40F4C1FA-AB43-4696-9588-1AA8412B8E3F}">
      <dgm:prSet custT="1"/>
      <dgm:spPr/>
      <dgm:t>
        <a:bodyPr/>
        <a:lstStyle/>
        <a:p>
          <a:pPr algn="r"/>
          <a:r>
            <a:rPr lang="ar-SA" sz="2800" b="0" dirty="0" smtClean="0"/>
            <a:t>يكرر التلميذ المحاولة السابقة في ظل إرشادات المعلم وتوجيهاته</a:t>
          </a:r>
          <a:r>
            <a:rPr lang="ar-SA" sz="3700" dirty="0" smtClean="0"/>
            <a:t>.</a:t>
          </a:r>
          <a:endParaRPr lang="en-US" sz="3700" dirty="0"/>
        </a:p>
      </dgm:t>
    </dgm:pt>
    <dgm:pt modelId="{AFADDF35-2DE5-43FA-9634-BB23832C6E33}" type="parTrans" cxnId="{BB0F0A76-1A04-4C52-816B-7130A3FF9DED}">
      <dgm:prSet/>
      <dgm:spPr/>
      <dgm:t>
        <a:bodyPr/>
        <a:lstStyle/>
        <a:p>
          <a:endParaRPr lang="en-US"/>
        </a:p>
      </dgm:t>
    </dgm:pt>
    <dgm:pt modelId="{E324D93D-2CBB-4C63-8872-848FD3AB60F6}" type="sibTrans" cxnId="{BB0F0A76-1A04-4C52-816B-7130A3FF9DED}">
      <dgm:prSet/>
      <dgm:spPr/>
      <dgm:t>
        <a:bodyPr/>
        <a:lstStyle/>
        <a:p>
          <a:endParaRPr lang="en-US"/>
        </a:p>
      </dgm:t>
    </dgm:pt>
    <dgm:pt modelId="{626705F0-BBF7-47D3-A3B5-FA5E3402A51F}">
      <dgm:prSet custT="1"/>
      <dgm:spPr/>
      <dgm:t>
        <a:bodyPr/>
        <a:lstStyle/>
        <a:p>
          <a:pPr algn="r"/>
          <a:r>
            <a:rPr lang="ar-SA" sz="2800" b="0" dirty="0" smtClean="0"/>
            <a:t>يقوم التلميذ وحده بمحاكاة النموذج دون الاستعانة بإرشادات المعلم وتوجيهاته</a:t>
          </a:r>
          <a:r>
            <a:rPr lang="ar-SA" sz="2800" b="1" dirty="0" smtClean="0"/>
            <a:t>.</a:t>
          </a:r>
          <a:endParaRPr lang="en-US" sz="2800" b="1" dirty="0"/>
        </a:p>
      </dgm:t>
    </dgm:pt>
    <dgm:pt modelId="{047E08B0-A222-4FB8-81C3-61C154CC6AE0}" type="parTrans" cxnId="{4362A1AF-400E-477A-9124-FB4E6DA0727E}">
      <dgm:prSet/>
      <dgm:spPr/>
      <dgm:t>
        <a:bodyPr/>
        <a:lstStyle/>
        <a:p>
          <a:endParaRPr lang="en-US"/>
        </a:p>
      </dgm:t>
    </dgm:pt>
    <dgm:pt modelId="{57C857FA-8056-45A7-9CDC-25D19ECA2098}" type="sibTrans" cxnId="{4362A1AF-400E-477A-9124-FB4E6DA0727E}">
      <dgm:prSet/>
      <dgm:spPr/>
      <dgm:t>
        <a:bodyPr/>
        <a:lstStyle/>
        <a:p>
          <a:endParaRPr lang="en-US"/>
        </a:p>
      </dgm:t>
    </dgm:pt>
    <dgm:pt modelId="{2EA292B4-46D6-46D6-A6E3-783B4795E875}">
      <dgm:prSet custT="1"/>
      <dgm:spPr/>
      <dgm:t>
        <a:bodyPr/>
        <a:lstStyle/>
        <a:p>
          <a:pPr algn="r"/>
          <a:r>
            <a:rPr lang="ar-SA" sz="2800" b="0" dirty="0" smtClean="0"/>
            <a:t>في حالة فشله في ذلك، يكرر المعلم الخطوات الثلاثة الأخيرة السابقة</a:t>
          </a:r>
          <a:r>
            <a:rPr lang="ar-SA" sz="2800" b="1" dirty="0" smtClean="0"/>
            <a:t>.</a:t>
          </a:r>
          <a:endParaRPr lang="en-US" sz="2800" b="1" dirty="0"/>
        </a:p>
      </dgm:t>
    </dgm:pt>
    <dgm:pt modelId="{826DC7A8-2037-4007-9755-A3A879B3DA40}" type="parTrans" cxnId="{50882B9D-6388-4DCE-96BD-45D36BFA50AD}">
      <dgm:prSet/>
      <dgm:spPr/>
      <dgm:t>
        <a:bodyPr/>
        <a:lstStyle/>
        <a:p>
          <a:endParaRPr lang="en-US"/>
        </a:p>
      </dgm:t>
    </dgm:pt>
    <dgm:pt modelId="{B2ED7291-FDD9-4C74-BCC4-CCFDAE102DB5}" type="sibTrans" cxnId="{50882B9D-6388-4DCE-96BD-45D36BFA50AD}">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5A6DB32E-C0F8-4252-8E4E-C609394F4072}" type="presOf" srcId="{AA5DE2EA-A590-4951-A845-7B1C886F79C2}" destId="{E6CEE26F-FD4D-4B22-8331-9953F0B5E428}" srcOrd="0" destOrd="0" presId="urn:microsoft.com/office/officeart/2005/8/layout/chevron2"/>
    <dgm:cxn modelId="{E5E2B35C-5327-4CD0-941A-650DBC85028D}" srcId="{46602953-62F3-44B2-BD70-81C00A8856D5}" destId="{C672DC27-0410-40F5-87CA-3ABB8F1A859D}" srcOrd="0" destOrd="0" parTransId="{5F0F7AC1-7654-4CE5-A8F5-EEB1CD92C764}" sibTransId="{7ED728E5-C897-4591-A0DE-4512D76C64FC}"/>
    <dgm:cxn modelId="{4362A1AF-400E-477A-9124-FB4E6DA0727E}" srcId="{B7E3BA3E-D10A-46DA-92CA-B8AA459C93BA}" destId="{626705F0-BBF7-47D3-A3B5-FA5E3402A51F}" srcOrd="0" destOrd="0" parTransId="{047E08B0-A222-4FB8-81C3-61C154CC6AE0}" sibTransId="{57C857FA-8056-45A7-9CDC-25D19ECA2098}"/>
    <dgm:cxn modelId="{007B9B2C-6671-46A2-A481-F6FC9F6D1151}" type="presOf" srcId="{2EA292B4-46D6-46D6-A6E3-783B4795E875}" destId="{60852740-2F4E-4BA0-8ED1-5026DBE27B21}" srcOrd="0" destOrd="0" presId="urn:microsoft.com/office/officeart/2005/8/layout/chevron2"/>
    <dgm:cxn modelId="{50882B9D-6388-4DCE-96BD-45D36BFA50AD}" srcId="{AA5DE2EA-A590-4951-A845-7B1C886F79C2}" destId="{2EA292B4-46D6-46D6-A6E3-783B4795E875}" srcOrd="0" destOrd="0" parTransId="{826DC7A8-2037-4007-9755-A3A879B3DA40}" sibTransId="{B2ED7291-FDD9-4C74-BCC4-CCFDAE102DB5}"/>
    <dgm:cxn modelId="{29610E1D-3FB0-46C0-BD2A-34F0D8B266F0}" type="presOf" srcId="{46602953-62F3-44B2-BD70-81C00A8856D5}" destId="{B359A9AC-0AF6-4D84-B778-9E7AD11EC311}" srcOrd="0" destOrd="0" presId="urn:microsoft.com/office/officeart/2005/8/layout/chevron2"/>
    <dgm:cxn modelId="{79AC95AA-74C7-4177-9B4A-7E936500AF2D}" type="presOf" srcId="{626705F0-BBF7-47D3-A3B5-FA5E3402A51F}" destId="{E09E9DDC-4A98-45A7-9A1F-1AB27B299DFE}" srcOrd="0" destOrd="0" presId="urn:microsoft.com/office/officeart/2005/8/layout/chevron2"/>
    <dgm:cxn modelId="{03EEECAF-EAD4-406C-BC83-8971BC279857}" srcId="{46602953-62F3-44B2-BD70-81C00A8856D5}" destId="{AA5DE2EA-A590-4951-A845-7B1C886F79C2}" srcOrd="2" destOrd="0" parTransId="{AB285E1B-B4F6-45BB-9602-BC19C34A1C8C}" sibTransId="{BC15A5D7-0AA6-4513-AF9E-A62C5ED53FDD}"/>
    <dgm:cxn modelId="{4235D72E-553D-4702-8B31-0A9CBE702DB1}" type="presOf" srcId="{C672DC27-0410-40F5-87CA-3ABB8F1A859D}" destId="{D99931C9-8870-40E1-B61E-6384283259FD}"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BB0F0A76-1A04-4C52-816B-7130A3FF9DED}" srcId="{C672DC27-0410-40F5-87CA-3ABB8F1A859D}" destId="{40F4C1FA-AB43-4696-9588-1AA8412B8E3F}" srcOrd="0" destOrd="0" parTransId="{AFADDF35-2DE5-43FA-9634-BB23832C6E33}" sibTransId="{E324D93D-2CBB-4C63-8872-848FD3AB60F6}"/>
    <dgm:cxn modelId="{489A1930-4318-4E96-A05A-B6B083265619}" type="presOf" srcId="{40F4C1FA-AB43-4696-9588-1AA8412B8E3F}" destId="{203F7C16-D8AF-4BD5-9840-66293E9630EE}" srcOrd="0" destOrd="0" presId="urn:microsoft.com/office/officeart/2005/8/layout/chevron2"/>
    <dgm:cxn modelId="{B5547E71-5023-4C5E-B19C-539AB79DD18B}" type="presOf" srcId="{B7E3BA3E-D10A-46DA-92CA-B8AA459C93BA}" destId="{F728B5B9-DB4B-4FA3-AB23-9B91B407832F}" srcOrd="0" destOrd="0" presId="urn:microsoft.com/office/officeart/2005/8/layout/chevron2"/>
    <dgm:cxn modelId="{2CB3ED48-2047-4BD1-B0C0-165DE518D67E}" type="presParOf" srcId="{B359A9AC-0AF6-4D84-B778-9E7AD11EC311}" destId="{9E0E9324-0201-4980-9F7B-4996073F8F21}" srcOrd="0" destOrd="0" presId="urn:microsoft.com/office/officeart/2005/8/layout/chevron2"/>
    <dgm:cxn modelId="{51DB98DB-6054-4CF3-B7F9-A02C6A542FD6}" type="presParOf" srcId="{9E0E9324-0201-4980-9F7B-4996073F8F21}" destId="{D99931C9-8870-40E1-B61E-6384283259FD}" srcOrd="0" destOrd="0" presId="urn:microsoft.com/office/officeart/2005/8/layout/chevron2"/>
    <dgm:cxn modelId="{DFA1EE59-32E3-4C78-A049-5B6B3F0B1357}" type="presParOf" srcId="{9E0E9324-0201-4980-9F7B-4996073F8F21}" destId="{203F7C16-D8AF-4BD5-9840-66293E9630EE}" srcOrd="1" destOrd="0" presId="urn:microsoft.com/office/officeart/2005/8/layout/chevron2"/>
    <dgm:cxn modelId="{99474398-1591-4086-AF06-9CDD6A7F6BE3}" type="presParOf" srcId="{B359A9AC-0AF6-4D84-B778-9E7AD11EC311}" destId="{3E08AAE3-9D05-4C6C-9DE6-0B14F53C8721}" srcOrd="1" destOrd="0" presId="urn:microsoft.com/office/officeart/2005/8/layout/chevron2"/>
    <dgm:cxn modelId="{B877E2CF-02C1-49E5-92C2-C42337ED2D93}" type="presParOf" srcId="{B359A9AC-0AF6-4D84-B778-9E7AD11EC311}" destId="{31F71F9B-C9C6-4EE2-A6FC-76863B7F5A6F}" srcOrd="2" destOrd="0" presId="urn:microsoft.com/office/officeart/2005/8/layout/chevron2"/>
    <dgm:cxn modelId="{FD52C6A3-5D86-4A0F-9330-E891F1D8A4DE}" type="presParOf" srcId="{31F71F9B-C9C6-4EE2-A6FC-76863B7F5A6F}" destId="{F728B5B9-DB4B-4FA3-AB23-9B91B407832F}" srcOrd="0" destOrd="0" presId="urn:microsoft.com/office/officeart/2005/8/layout/chevron2"/>
    <dgm:cxn modelId="{FCDA21BA-097A-4DC5-A67E-BC9BA285C635}" type="presParOf" srcId="{31F71F9B-C9C6-4EE2-A6FC-76863B7F5A6F}" destId="{E09E9DDC-4A98-45A7-9A1F-1AB27B299DFE}" srcOrd="1" destOrd="0" presId="urn:microsoft.com/office/officeart/2005/8/layout/chevron2"/>
    <dgm:cxn modelId="{AD4D5B08-EC39-40D4-B2D3-78AD4DB29268}" type="presParOf" srcId="{B359A9AC-0AF6-4D84-B778-9E7AD11EC311}" destId="{E78A220E-935C-4E97-A16B-48327133BE0F}" srcOrd="3" destOrd="0" presId="urn:microsoft.com/office/officeart/2005/8/layout/chevron2"/>
    <dgm:cxn modelId="{3D8CBCA2-C6BB-4CFA-B3D2-59FBE984D622}" type="presParOf" srcId="{B359A9AC-0AF6-4D84-B778-9E7AD11EC311}" destId="{FFA117F6-306C-489C-B7DC-025D9BF801AC}" srcOrd="4" destOrd="0" presId="urn:microsoft.com/office/officeart/2005/8/layout/chevron2"/>
    <dgm:cxn modelId="{B90EECCC-3088-4E6B-89E7-52C5F7FA7AC0}" type="presParOf" srcId="{FFA117F6-306C-489C-B7DC-025D9BF801AC}" destId="{E6CEE26F-FD4D-4B22-8331-9953F0B5E428}" srcOrd="0" destOrd="0" presId="urn:microsoft.com/office/officeart/2005/8/layout/chevron2"/>
    <dgm:cxn modelId="{C7FBF476-0BF0-4CD7-8C59-489DEE9D72F5}"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ctr" rtl="1"/>
          <a:r>
            <a:rPr lang="ar-SA" sz="2000" b="1" dirty="0" smtClean="0"/>
            <a:t>2- يجب أن يكون النموذج المعروض بسيطاً، بحيث يسهل على هؤلاء التلاميذ تقليده.</a:t>
          </a:r>
          <a:endParaRPr lang="ar-EG" sz="20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SA" sz="3200" b="1" dirty="0" smtClean="0"/>
            <a:t> </a:t>
          </a:r>
          <a:r>
            <a:rPr lang="ar-SA" sz="2400" b="1" dirty="0" smtClean="0"/>
            <a:t>3- أن يستخدم المعلم تعليمات بسيطة وسهلة الفهم في أثناء تقليد التلميذ المعاق للسلوك المنمذج.</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SA" sz="2400" b="1" dirty="0" smtClean="0"/>
            <a:t>1- يجب أن يجذب المعلم انتباه تلاميذه قبل عرض النموذج.</a:t>
          </a:r>
          <a:endParaRPr lang="ar-EG" sz="24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82707" custLinFactNeighborX="31451" custLinFactNeighborY="-99926">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040489" custScaleY="63347" custLinFactNeighborX="38164" custLinFactNeighborY="94389">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60627">
        <dgm:presLayoutVars>
          <dgm:bulletEnabled val="1"/>
        </dgm:presLayoutVars>
      </dgm:prSet>
      <dgm:spPr/>
      <dgm:t>
        <a:bodyPr/>
        <a:lstStyle/>
        <a:p>
          <a:pPr rtl="1"/>
          <a:endParaRPr lang="ar-EG"/>
        </a:p>
      </dgm:t>
    </dgm:pt>
  </dgm:ptLst>
  <dgm:cxnLst>
    <dgm:cxn modelId="{9CA14808-2D67-4C8B-A85A-F20FE4BE4508}" type="presOf" srcId="{9D7400C6-60D5-4047-B446-17E026AF066C}" destId="{662C6539-9166-4380-8E82-3DA85E63DEBC}" srcOrd="0" destOrd="0" presId="urn:diagrams.loki3.com/VaryingWidthList+Icon"/>
    <dgm:cxn modelId="{008BCA7C-A953-468D-BA54-E9D301EB8D79}" type="presOf" srcId="{04A39526-5474-42AD-86CA-81CF1474A841}" destId="{BAF9EBCC-E1D7-4E9A-8859-C86358EA7DF4}"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593089F7-6DA1-41A8-B8C9-F06137F5D311}" type="presOf" srcId="{B65C625B-7F11-4FDB-8482-0C9E21760E9A}" destId="{98AC02E5-A386-4011-BBA9-600005AC2EC1}"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2CA147E5-F622-4E21-97AA-C6075CA38761}" type="presOf" srcId="{5B34E382-102A-43EA-B65D-C858B34D4352}" destId="{B1A48C0A-98BA-43F2-9369-21E805351947}"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55AA42EB-E63F-4ADC-BC51-F07E5766D73E}" type="presParOf" srcId="{98AC02E5-A386-4011-BBA9-600005AC2EC1}" destId="{BAF9EBCC-E1D7-4E9A-8859-C86358EA7DF4}" srcOrd="0" destOrd="0" presId="urn:diagrams.loki3.com/VaryingWidthList+Icon"/>
    <dgm:cxn modelId="{7E490A9A-BB41-4E4B-997D-46DD11ED0B74}" type="presParOf" srcId="{98AC02E5-A386-4011-BBA9-600005AC2EC1}" destId="{983FE966-AF38-407A-A25F-5037FE4BFD23}" srcOrd="1" destOrd="0" presId="urn:diagrams.loki3.com/VaryingWidthList+Icon"/>
    <dgm:cxn modelId="{E4927796-03E6-42A8-928D-198C464A4C87}" type="presParOf" srcId="{98AC02E5-A386-4011-BBA9-600005AC2EC1}" destId="{662C6539-9166-4380-8E82-3DA85E63DEBC}" srcOrd="2" destOrd="0" presId="urn:diagrams.loki3.com/VaryingWidthList+Icon"/>
    <dgm:cxn modelId="{28725C90-969B-4934-BDCC-155A6213FE2F}" type="presParOf" srcId="{98AC02E5-A386-4011-BBA9-600005AC2EC1}" destId="{1FBC6310-FD43-4D79-BF12-0570C4E36612}" srcOrd="3" destOrd="0" presId="urn:diagrams.loki3.com/VaryingWidthList+Icon"/>
    <dgm:cxn modelId="{3F11B227-1654-432E-AD54-40D3251E3F8D}"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99FB01-FFB0-4041-9FD0-9BB41243E4A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EFBFCD66-417F-4555-B5A5-8BDCEB461998}">
      <dgm:prSet phldrT="[Text]"/>
      <dgm:spPr>
        <a:solidFill>
          <a:srgbClr val="C00000"/>
        </a:solidFill>
      </dgm:spPr>
      <dgm:t>
        <a:bodyPr/>
        <a:lstStyle/>
        <a:p>
          <a:r>
            <a:rPr lang="ar-SA" dirty="0" smtClean="0"/>
            <a:t>يساعد على انتقال أثر التعلم عند هؤلاء التلاميذ.</a:t>
          </a:r>
          <a:endParaRPr lang="en-US" dirty="0"/>
        </a:p>
      </dgm:t>
    </dgm:pt>
    <dgm:pt modelId="{173483C9-4397-4311-92A1-F87B85272A74}" type="parTrans" cxnId="{CF749313-B875-41FD-976E-86C6E75CC539}">
      <dgm:prSet/>
      <dgm:spPr/>
      <dgm:t>
        <a:bodyPr/>
        <a:lstStyle/>
        <a:p>
          <a:endParaRPr lang="en-US"/>
        </a:p>
      </dgm:t>
    </dgm:pt>
    <dgm:pt modelId="{B7D4148F-E39B-4859-8B28-932D68F4BEF5}" type="sibTrans" cxnId="{CF749313-B875-41FD-976E-86C6E75CC539}">
      <dgm:prSet/>
      <dgm:spPr/>
      <dgm:t>
        <a:bodyPr/>
        <a:lstStyle/>
        <a:p>
          <a:endParaRPr lang="en-US"/>
        </a:p>
      </dgm:t>
    </dgm:pt>
    <dgm:pt modelId="{38A602A6-D946-4A6D-8C20-B9398554E477}">
      <dgm:prSet phldrT="[Text]"/>
      <dgm:spPr>
        <a:solidFill>
          <a:srgbClr val="C00000"/>
        </a:solidFill>
      </dgm:spPr>
      <dgm:t>
        <a:bodyPr/>
        <a:lstStyle/>
        <a:p>
          <a:r>
            <a:rPr lang="ar-SA" dirty="0" smtClean="0"/>
            <a:t>يتسم بالمرونة في اختيار الأنشطة والمواد اللازمة لعملية التعلم. </a:t>
          </a:r>
          <a:endParaRPr lang="en-US" dirty="0"/>
        </a:p>
      </dgm:t>
    </dgm:pt>
    <dgm:pt modelId="{78BFAB64-3544-45D8-AFD6-FD15A9F2BF6F}" type="parTrans" cxnId="{619942C2-15BA-4753-BE27-74D66793C9B8}">
      <dgm:prSet/>
      <dgm:spPr/>
      <dgm:t>
        <a:bodyPr/>
        <a:lstStyle/>
        <a:p>
          <a:endParaRPr lang="en-US"/>
        </a:p>
      </dgm:t>
    </dgm:pt>
    <dgm:pt modelId="{4E724B87-A748-4205-B675-B47C632414DF}" type="sibTrans" cxnId="{619942C2-15BA-4753-BE27-74D66793C9B8}">
      <dgm:prSet/>
      <dgm:spPr/>
      <dgm:t>
        <a:bodyPr/>
        <a:lstStyle/>
        <a:p>
          <a:endParaRPr lang="en-US"/>
        </a:p>
      </dgm:t>
    </dgm:pt>
    <dgm:pt modelId="{92B0D795-4C9D-43E1-BFE0-38E7241B4D0D}">
      <dgm:prSet phldrT="[Text]"/>
      <dgm:spPr>
        <a:solidFill>
          <a:srgbClr val="C00000"/>
        </a:solidFill>
      </dgm:spPr>
      <dgm:t>
        <a:bodyPr/>
        <a:lstStyle/>
        <a:p>
          <a:r>
            <a:rPr lang="ar-SA" dirty="0" smtClean="0"/>
            <a:t>يراعي الفروق الفردية بين التلاميذ المعاقين ويتيح لكل منهم التعلم حسب سرعته وقدراته.</a:t>
          </a:r>
          <a:endParaRPr lang="en-US" dirty="0"/>
        </a:p>
      </dgm:t>
    </dgm:pt>
    <dgm:pt modelId="{BF8702A0-CCBA-4E46-B955-A4BECDF1D91A}" type="parTrans" cxnId="{C3509E16-DB5A-4F0D-8965-6CA6D044B224}">
      <dgm:prSet/>
      <dgm:spPr/>
      <dgm:t>
        <a:bodyPr/>
        <a:lstStyle/>
        <a:p>
          <a:endParaRPr lang="en-US"/>
        </a:p>
      </dgm:t>
    </dgm:pt>
    <dgm:pt modelId="{7F6AE1A9-4AB4-4151-BA4C-721A97E90957}" type="sibTrans" cxnId="{C3509E16-DB5A-4F0D-8965-6CA6D044B224}">
      <dgm:prSet/>
      <dgm:spPr/>
      <dgm:t>
        <a:bodyPr/>
        <a:lstStyle/>
        <a:p>
          <a:endParaRPr lang="en-US"/>
        </a:p>
      </dgm:t>
    </dgm:pt>
    <dgm:pt modelId="{6CFC67A3-93FF-4B10-AE8E-3B81101C9819}">
      <dgm:prSet phldrT="[Text]"/>
      <dgm:spPr>
        <a:solidFill>
          <a:srgbClr val="C00000"/>
        </a:solidFill>
      </dgm:spPr>
      <dgm:t>
        <a:bodyPr/>
        <a:lstStyle/>
        <a:p>
          <a:r>
            <a:rPr lang="ar-SA" dirty="0" smtClean="0"/>
            <a:t>يراعي حاجات التلميذ الفردية وخصائصه وميوله واتجاهاته.</a:t>
          </a:r>
          <a:endParaRPr lang="en-US" dirty="0"/>
        </a:p>
      </dgm:t>
    </dgm:pt>
    <dgm:pt modelId="{5EB58F7A-714F-466E-AD72-A508DF7B2D06}" type="parTrans" cxnId="{115F2332-4D11-4956-A63F-621A47670F36}">
      <dgm:prSet/>
      <dgm:spPr/>
      <dgm:t>
        <a:bodyPr/>
        <a:lstStyle/>
        <a:p>
          <a:endParaRPr lang="en-US"/>
        </a:p>
      </dgm:t>
    </dgm:pt>
    <dgm:pt modelId="{A6929F79-AF3E-4A0A-83F7-4A07FFAAAA42}" type="sibTrans" cxnId="{115F2332-4D11-4956-A63F-621A47670F36}">
      <dgm:prSet/>
      <dgm:spPr/>
      <dgm:t>
        <a:bodyPr/>
        <a:lstStyle/>
        <a:p>
          <a:endParaRPr lang="en-US"/>
        </a:p>
      </dgm:t>
    </dgm:pt>
    <dgm:pt modelId="{9B588318-EEF6-4FDE-BC1C-BE0EF2058C3D}" type="pres">
      <dgm:prSet presAssocID="{2F99FB01-FFB0-4041-9FD0-9BB41243E4AD}" presName="Name0" presStyleCnt="0">
        <dgm:presLayoutVars>
          <dgm:dir/>
          <dgm:resizeHandles val="exact"/>
        </dgm:presLayoutVars>
      </dgm:prSet>
      <dgm:spPr/>
      <dgm:t>
        <a:bodyPr/>
        <a:lstStyle/>
        <a:p>
          <a:endParaRPr lang="en-US"/>
        </a:p>
      </dgm:t>
    </dgm:pt>
    <dgm:pt modelId="{298AA311-9C0E-4CA7-B0C8-A16447A4D50A}" type="pres">
      <dgm:prSet presAssocID="{EFBFCD66-417F-4555-B5A5-8BDCEB461998}" presName="node" presStyleLbl="node1" presStyleIdx="0" presStyleCnt="4" custScaleX="42714">
        <dgm:presLayoutVars>
          <dgm:bulletEnabled val="1"/>
        </dgm:presLayoutVars>
      </dgm:prSet>
      <dgm:spPr/>
      <dgm:t>
        <a:bodyPr/>
        <a:lstStyle/>
        <a:p>
          <a:endParaRPr lang="en-US"/>
        </a:p>
      </dgm:t>
    </dgm:pt>
    <dgm:pt modelId="{739E8EE0-94BD-43D3-A195-99C92FD91465}" type="pres">
      <dgm:prSet presAssocID="{B7D4148F-E39B-4859-8B28-932D68F4BEF5}" presName="sibTrans" presStyleCnt="0"/>
      <dgm:spPr/>
    </dgm:pt>
    <dgm:pt modelId="{9E5CEB91-4330-4663-A767-42B3D0C27A8E}" type="pres">
      <dgm:prSet presAssocID="{38A602A6-D946-4A6D-8C20-B9398554E477}" presName="node" presStyleLbl="node1" presStyleIdx="1" presStyleCnt="4" custScaleX="42095">
        <dgm:presLayoutVars>
          <dgm:bulletEnabled val="1"/>
        </dgm:presLayoutVars>
      </dgm:prSet>
      <dgm:spPr/>
      <dgm:t>
        <a:bodyPr/>
        <a:lstStyle/>
        <a:p>
          <a:endParaRPr lang="en-US"/>
        </a:p>
      </dgm:t>
    </dgm:pt>
    <dgm:pt modelId="{66A58F8F-B177-4D04-A416-7CD321ABA752}" type="pres">
      <dgm:prSet presAssocID="{4E724B87-A748-4205-B675-B47C632414DF}" presName="sibTrans" presStyleCnt="0"/>
      <dgm:spPr/>
    </dgm:pt>
    <dgm:pt modelId="{162135A4-44E3-4CDF-8D5F-60404C6E5D79}" type="pres">
      <dgm:prSet presAssocID="{92B0D795-4C9D-43E1-BFE0-38E7241B4D0D}" presName="node" presStyleLbl="node1" presStyleIdx="2" presStyleCnt="4" custScaleX="37161">
        <dgm:presLayoutVars>
          <dgm:bulletEnabled val="1"/>
        </dgm:presLayoutVars>
      </dgm:prSet>
      <dgm:spPr/>
      <dgm:t>
        <a:bodyPr/>
        <a:lstStyle/>
        <a:p>
          <a:endParaRPr lang="en-US"/>
        </a:p>
      </dgm:t>
    </dgm:pt>
    <dgm:pt modelId="{E4D2B799-3574-43DA-939D-465090A55F38}" type="pres">
      <dgm:prSet presAssocID="{7F6AE1A9-4AB4-4151-BA4C-721A97E90957}" presName="sibTrans" presStyleCnt="0"/>
      <dgm:spPr/>
    </dgm:pt>
    <dgm:pt modelId="{61F3C506-8713-40BE-84BF-52A978FCE506}" type="pres">
      <dgm:prSet presAssocID="{6CFC67A3-93FF-4B10-AE8E-3B81101C9819}" presName="node" presStyleLbl="node1" presStyleIdx="3" presStyleCnt="4" custScaleX="54189">
        <dgm:presLayoutVars>
          <dgm:bulletEnabled val="1"/>
        </dgm:presLayoutVars>
      </dgm:prSet>
      <dgm:spPr/>
      <dgm:t>
        <a:bodyPr/>
        <a:lstStyle/>
        <a:p>
          <a:endParaRPr lang="en-US"/>
        </a:p>
      </dgm:t>
    </dgm:pt>
  </dgm:ptLst>
  <dgm:cxnLst>
    <dgm:cxn modelId="{CF749313-B875-41FD-976E-86C6E75CC539}" srcId="{2F99FB01-FFB0-4041-9FD0-9BB41243E4AD}" destId="{EFBFCD66-417F-4555-B5A5-8BDCEB461998}" srcOrd="0" destOrd="0" parTransId="{173483C9-4397-4311-92A1-F87B85272A74}" sibTransId="{B7D4148F-E39B-4859-8B28-932D68F4BEF5}"/>
    <dgm:cxn modelId="{619942C2-15BA-4753-BE27-74D66793C9B8}" srcId="{2F99FB01-FFB0-4041-9FD0-9BB41243E4AD}" destId="{38A602A6-D946-4A6D-8C20-B9398554E477}" srcOrd="1" destOrd="0" parTransId="{78BFAB64-3544-45D8-AFD6-FD15A9F2BF6F}" sibTransId="{4E724B87-A748-4205-B675-B47C632414DF}"/>
    <dgm:cxn modelId="{B87DC115-3160-44A7-8189-DE2735E27F97}" type="presOf" srcId="{92B0D795-4C9D-43E1-BFE0-38E7241B4D0D}" destId="{162135A4-44E3-4CDF-8D5F-60404C6E5D79}" srcOrd="0" destOrd="0" presId="urn:microsoft.com/office/officeart/2005/8/layout/hList6"/>
    <dgm:cxn modelId="{CE9B445E-3180-4945-A388-A19988CABAE0}" type="presOf" srcId="{EFBFCD66-417F-4555-B5A5-8BDCEB461998}" destId="{298AA311-9C0E-4CA7-B0C8-A16447A4D50A}" srcOrd="0" destOrd="0" presId="urn:microsoft.com/office/officeart/2005/8/layout/hList6"/>
    <dgm:cxn modelId="{115F2332-4D11-4956-A63F-621A47670F36}" srcId="{2F99FB01-FFB0-4041-9FD0-9BB41243E4AD}" destId="{6CFC67A3-93FF-4B10-AE8E-3B81101C9819}" srcOrd="3" destOrd="0" parTransId="{5EB58F7A-714F-466E-AD72-A508DF7B2D06}" sibTransId="{A6929F79-AF3E-4A0A-83F7-4A07FFAAAA42}"/>
    <dgm:cxn modelId="{1BC8A4E2-D495-4DC7-A0A9-89BF5CBE9979}" type="presOf" srcId="{6CFC67A3-93FF-4B10-AE8E-3B81101C9819}" destId="{61F3C506-8713-40BE-84BF-52A978FCE506}" srcOrd="0" destOrd="0" presId="urn:microsoft.com/office/officeart/2005/8/layout/hList6"/>
    <dgm:cxn modelId="{957AAEDD-0D55-4314-80A9-6000732E61E9}" type="presOf" srcId="{2F99FB01-FFB0-4041-9FD0-9BB41243E4AD}" destId="{9B588318-EEF6-4FDE-BC1C-BE0EF2058C3D}" srcOrd="0" destOrd="0" presId="urn:microsoft.com/office/officeart/2005/8/layout/hList6"/>
    <dgm:cxn modelId="{8C5C75CF-A99B-4169-BB45-715DE8A30E73}" type="presOf" srcId="{38A602A6-D946-4A6D-8C20-B9398554E477}" destId="{9E5CEB91-4330-4663-A767-42B3D0C27A8E}" srcOrd="0" destOrd="0" presId="urn:microsoft.com/office/officeart/2005/8/layout/hList6"/>
    <dgm:cxn modelId="{C3509E16-DB5A-4F0D-8965-6CA6D044B224}" srcId="{2F99FB01-FFB0-4041-9FD0-9BB41243E4AD}" destId="{92B0D795-4C9D-43E1-BFE0-38E7241B4D0D}" srcOrd="2" destOrd="0" parTransId="{BF8702A0-CCBA-4E46-B955-A4BECDF1D91A}" sibTransId="{7F6AE1A9-4AB4-4151-BA4C-721A97E90957}"/>
    <dgm:cxn modelId="{90C8AAFE-55B4-4459-8727-C1F9A711C807}" type="presParOf" srcId="{9B588318-EEF6-4FDE-BC1C-BE0EF2058C3D}" destId="{298AA311-9C0E-4CA7-B0C8-A16447A4D50A}" srcOrd="0" destOrd="0" presId="urn:microsoft.com/office/officeart/2005/8/layout/hList6"/>
    <dgm:cxn modelId="{81232C85-DAA1-4F5A-B402-14BA6E80AA74}" type="presParOf" srcId="{9B588318-EEF6-4FDE-BC1C-BE0EF2058C3D}" destId="{739E8EE0-94BD-43D3-A195-99C92FD91465}" srcOrd="1" destOrd="0" presId="urn:microsoft.com/office/officeart/2005/8/layout/hList6"/>
    <dgm:cxn modelId="{EB5E6501-B536-4E8D-8883-5F2285D8A1BC}" type="presParOf" srcId="{9B588318-EEF6-4FDE-BC1C-BE0EF2058C3D}" destId="{9E5CEB91-4330-4663-A767-42B3D0C27A8E}" srcOrd="2" destOrd="0" presId="urn:microsoft.com/office/officeart/2005/8/layout/hList6"/>
    <dgm:cxn modelId="{97FF8DAA-8B33-4296-8E1E-763C4CD12E39}" type="presParOf" srcId="{9B588318-EEF6-4FDE-BC1C-BE0EF2058C3D}" destId="{66A58F8F-B177-4D04-A416-7CD321ABA752}" srcOrd="3" destOrd="0" presId="urn:microsoft.com/office/officeart/2005/8/layout/hList6"/>
    <dgm:cxn modelId="{5D100685-46F0-4494-9802-9F060359D1E8}" type="presParOf" srcId="{9B588318-EEF6-4FDE-BC1C-BE0EF2058C3D}" destId="{162135A4-44E3-4CDF-8D5F-60404C6E5D79}" srcOrd="4" destOrd="0" presId="urn:microsoft.com/office/officeart/2005/8/layout/hList6"/>
    <dgm:cxn modelId="{4A822026-7248-4C63-B9FC-23CD6D59ADF4}" type="presParOf" srcId="{9B588318-EEF6-4FDE-BC1C-BE0EF2058C3D}" destId="{E4D2B799-3574-43DA-939D-465090A55F38}" srcOrd="5" destOrd="0" presId="urn:microsoft.com/office/officeart/2005/8/layout/hList6"/>
    <dgm:cxn modelId="{8984F324-1F4D-46A1-8546-1AB6A7FDCD19}" type="presParOf" srcId="{9B588318-EEF6-4FDE-BC1C-BE0EF2058C3D}" destId="{61F3C506-8713-40BE-84BF-52A978FCE50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482" y="347956"/>
          <a:ext cx="7655707" cy="69627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2668" bIns="91440" numCol="1" spcCol="1270" anchor="ctr" anchorCtr="0">
          <a:noAutofit/>
        </a:bodyPr>
        <a:lstStyle/>
        <a:p>
          <a:pPr lvl="0" algn="r" defTabSz="1600200" rtl="1">
            <a:lnSpc>
              <a:spcPct val="90000"/>
            </a:lnSpc>
            <a:spcBef>
              <a:spcPct val="0"/>
            </a:spcBef>
            <a:spcAft>
              <a:spcPct val="35000"/>
            </a:spcAft>
          </a:pPr>
          <a:r>
            <a:rPr lang="ar-SA" sz="3600" b="1" kern="1200" dirty="0" smtClean="0"/>
            <a:t>أسلوب تحليل المهمة.</a:t>
          </a:r>
          <a:endParaRPr lang="ar-EG" sz="3600" b="1" kern="1200" dirty="0"/>
        </a:p>
      </dsp:txBody>
      <dsp:txXfrm>
        <a:off x="62482" y="347956"/>
        <a:ext cx="7655707" cy="696274"/>
      </dsp:txXfrm>
    </dsp:sp>
    <dsp:sp modelId="{F5716AB6-E9A5-41EB-B4B0-49A69F8E8097}">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73077" y="1197953"/>
          <a:ext cx="7235328" cy="1085463"/>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SA" sz="3200" b="1" kern="1200" dirty="0" smtClean="0"/>
            <a:t>طريقة التعلم بالنموذج.</a:t>
          </a:r>
          <a:endParaRPr lang="ar-EG" sz="3200" b="1" kern="1200" dirty="0"/>
        </a:p>
      </dsp:txBody>
      <dsp:txXfrm>
        <a:off x="73077" y="1197953"/>
        <a:ext cx="7235328" cy="1085463"/>
      </dsp:txXfrm>
    </dsp:sp>
    <dsp:sp modelId="{63CB29F8-ECFB-4396-A21D-387C4B1C8759}">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482" y="2437140"/>
          <a:ext cx="7256517" cy="69627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SA" sz="3200" b="1" kern="1200" dirty="0" smtClean="0"/>
            <a:t>أسلوب التعليم الفردي.</a:t>
          </a:r>
          <a:endParaRPr lang="ar-EG" sz="3200" b="1" kern="1200" dirty="0"/>
        </a:p>
      </dsp:txBody>
      <dsp:txXfrm>
        <a:off x="62482" y="2437140"/>
        <a:ext cx="7256517" cy="696274"/>
      </dsp:txXfrm>
    </dsp:sp>
    <dsp:sp modelId="{B29547B8-0414-428C-B5F2-2DBE6578B473}">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482" y="3481732"/>
          <a:ext cx="7655707" cy="696274"/>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a:lnSpc>
              <a:spcPct val="90000"/>
            </a:lnSpc>
            <a:spcBef>
              <a:spcPct val="0"/>
            </a:spcBef>
            <a:spcAft>
              <a:spcPct val="35000"/>
            </a:spcAft>
          </a:pPr>
          <a:r>
            <a:rPr lang="ar-SA" sz="2800" b="1" kern="1200" dirty="0" smtClean="0"/>
            <a:t>طريقة الألعاب اللغوية.</a:t>
          </a:r>
          <a:endParaRPr lang="ar-EG" sz="2800" b="1" kern="1200" dirty="0"/>
        </a:p>
      </dsp:txBody>
      <dsp:txXfrm>
        <a:off x="62482" y="3481732"/>
        <a:ext cx="7655707" cy="696274"/>
      </dsp:txXfrm>
    </dsp:sp>
    <dsp:sp modelId="{741F5264-3C5C-47B5-89F5-AC73941469D3}">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3797-3F87-4C81-AA8F-026201D4C838}">
      <dsp:nvSpPr>
        <dsp:cNvPr id="0" name=""/>
        <dsp:cNvSpPr/>
      </dsp:nvSpPr>
      <dsp:spPr>
        <a:xfrm rot="10800000">
          <a:off x="5875537" y="1640162"/>
          <a:ext cx="770331" cy="676640"/>
        </a:xfrm>
        <a:prstGeom prst="bentArrow">
          <a:avLst>
            <a:gd name="adj1" fmla="val 32840"/>
            <a:gd name="adj2" fmla="val 25000"/>
            <a:gd name="adj3" fmla="val 35780"/>
            <a:gd name="adj4"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D4E6ED-16F7-448F-B926-F419116232CB}">
      <dsp:nvSpPr>
        <dsp:cNvPr id="0" name=""/>
        <dsp:cNvSpPr/>
      </dsp:nvSpPr>
      <dsp:spPr>
        <a:xfrm>
          <a:off x="4164450" y="307261"/>
          <a:ext cx="4063098" cy="13446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1- التشخيص والتسكين: يتم تحديد مستوى التلميذ من خلال نتيجة الاختبار القبلي الذي على مستوى الوحدة.</a:t>
          </a:r>
          <a:endParaRPr lang="en-US" sz="2100" kern="1200" dirty="0"/>
        </a:p>
      </dsp:txBody>
      <dsp:txXfrm>
        <a:off x="4230105" y="372916"/>
        <a:ext cx="3931788" cy="1213389"/>
      </dsp:txXfrm>
    </dsp:sp>
    <dsp:sp modelId="{D7821C91-576A-4351-88EE-D54C7D7F4F53}">
      <dsp:nvSpPr>
        <dsp:cNvPr id="0" name=""/>
        <dsp:cNvSpPr/>
      </dsp:nvSpPr>
      <dsp:spPr>
        <a:xfrm>
          <a:off x="4810861" y="919288"/>
          <a:ext cx="828446" cy="644419"/>
        </a:xfrm>
        <a:prstGeom prst="rect">
          <a:avLst/>
        </a:prstGeom>
        <a:noFill/>
        <a:ln>
          <a:noFill/>
        </a:ln>
        <a:effectLst/>
      </dsp:spPr>
      <dsp:style>
        <a:lnRef idx="0">
          <a:scrgbClr r="0" g="0" b="0"/>
        </a:lnRef>
        <a:fillRef idx="0">
          <a:scrgbClr r="0" g="0" b="0"/>
        </a:fillRef>
        <a:effectRef idx="0">
          <a:scrgbClr r="0" g="0" b="0"/>
        </a:effectRef>
        <a:fontRef idx="minor"/>
      </dsp:style>
    </dsp:sp>
    <dsp:sp modelId="{CEAC6841-5B78-4528-BC67-679AE7B39982}">
      <dsp:nvSpPr>
        <dsp:cNvPr id="0" name=""/>
        <dsp:cNvSpPr/>
      </dsp:nvSpPr>
      <dsp:spPr>
        <a:xfrm rot="10800000">
          <a:off x="3575620" y="2713031"/>
          <a:ext cx="770331" cy="676640"/>
        </a:xfrm>
        <a:prstGeom prst="bentArrow">
          <a:avLst>
            <a:gd name="adj1" fmla="val 32840"/>
            <a:gd name="adj2" fmla="val 25000"/>
            <a:gd name="adj3" fmla="val 35780"/>
            <a:gd name="adj4"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C3D00C-2457-498C-BACD-85C828F812B5}">
      <dsp:nvSpPr>
        <dsp:cNvPr id="0" name=""/>
        <dsp:cNvSpPr/>
      </dsp:nvSpPr>
      <dsp:spPr>
        <a:xfrm>
          <a:off x="1515780" y="1738887"/>
          <a:ext cx="4762358" cy="115176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2- تحديد الأهداف التعليمية للمحتوى المراد تدريسه على أن يتم صياغتها بطريقة إجرائية قابلة للقياس.</a:t>
          </a:r>
          <a:endParaRPr lang="en-US" sz="2100" kern="1200" dirty="0"/>
        </a:p>
      </dsp:txBody>
      <dsp:txXfrm>
        <a:off x="1572015" y="1795122"/>
        <a:ext cx="4649888" cy="1039296"/>
      </dsp:txXfrm>
    </dsp:sp>
    <dsp:sp modelId="{C0ABFA80-D2C1-42BE-88A0-058D6D03CA53}">
      <dsp:nvSpPr>
        <dsp:cNvPr id="0" name=""/>
        <dsp:cNvSpPr/>
      </dsp:nvSpPr>
      <dsp:spPr>
        <a:xfrm>
          <a:off x="2510944" y="1992158"/>
          <a:ext cx="828446" cy="644419"/>
        </a:xfrm>
        <a:prstGeom prst="rect">
          <a:avLst/>
        </a:prstGeom>
        <a:noFill/>
        <a:ln>
          <a:noFill/>
        </a:ln>
        <a:effectLst/>
      </dsp:spPr>
      <dsp:style>
        <a:lnRef idx="0">
          <a:scrgbClr r="0" g="0" b="0"/>
        </a:lnRef>
        <a:fillRef idx="0">
          <a:scrgbClr r="0" g="0" b="0"/>
        </a:fillRef>
        <a:effectRef idx="0">
          <a:scrgbClr r="0" g="0" b="0"/>
        </a:effectRef>
        <a:fontRef idx="minor"/>
      </dsp:style>
    </dsp:sp>
    <dsp:sp modelId="{8FA38225-EADB-4E1B-8D37-38DA6B3A6392}">
      <dsp:nvSpPr>
        <dsp:cNvPr id="0" name=""/>
        <dsp:cNvSpPr/>
      </dsp:nvSpPr>
      <dsp:spPr>
        <a:xfrm>
          <a:off x="24957" y="2952895"/>
          <a:ext cx="4326677" cy="114465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3- تنظيم المحتوى المراد تدريسه بحيث يتم تقسيمه إلى دروس تعليمية صغيرة تتناسب مع مستوى وقدرات التلاميذ.</a:t>
          </a:r>
          <a:endParaRPr lang="en-US" sz="2100" kern="1200" dirty="0"/>
        </a:p>
      </dsp:txBody>
      <dsp:txXfrm>
        <a:off x="80844" y="3008782"/>
        <a:ext cx="4214903" cy="10328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3797-3F87-4C81-AA8F-026201D4C838}">
      <dsp:nvSpPr>
        <dsp:cNvPr id="0" name=""/>
        <dsp:cNvSpPr/>
      </dsp:nvSpPr>
      <dsp:spPr>
        <a:xfrm rot="10800000">
          <a:off x="5875537" y="1640162"/>
          <a:ext cx="770331" cy="676640"/>
        </a:xfrm>
        <a:prstGeom prst="bentArrow">
          <a:avLst>
            <a:gd name="adj1" fmla="val 32840"/>
            <a:gd name="adj2" fmla="val 25000"/>
            <a:gd name="adj3" fmla="val 35780"/>
            <a:gd name="adj4"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D4E6ED-16F7-448F-B926-F419116232CB}">
      <dsp:nvSpPr>
        <dsp:cNvPr id="0" name=""/>
        <dsp:cNvSpPr/>
      </dsp:nvSpPr>
      <dsp:spPr>
        <a:xfrm>
          <a:off x="4164450" y="307261"/>
          <a:ext cx="4063098" cy="13446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4- تحديد أساليب التعلم في ضوء مستويات التلاميذ.</a:t>
          </a:r>
          <a:endParaRPr lang="en-US" sz="2100" kern="1200" dirty="0"/>
        </a:p>
      </dsp:txBody>
      <dsp:txXfrm>
        <a:off x="4230105" y="372916"/>
        <a:ext cx="3931788" cy="1213389"/>
      </dsp:txXfrm>
    </dsp:sp>
    <dsp:sp modelId="{D7821C91-576A-4351-88EE-D54C7D7F4F53}">
      <dsp:nvSpPr>
        <dsp:cNvPr id="0" name=""/>
        <dsp:cNvSpPr/>
      </dsp:nvSpPr>
      <dsp:spPr>
        <a:xfrm>
          <a:off x="4810861" y="919288"/>
          <a:ext cx="828446" cy="644419"/>
        </a:xfrm>
        <a:prstGeom prst="rect">
          <a:avLst/>
        </a:prstGeom>
        <a:noFill/>
        <a:ln>
          <a:noFill/>
        </a:ln>
        <a:effectLst/>
      </dsp:spPr>
      <dsp:style>
        <a:lnRef idx="0">
          <a:scrgbClr r="0" g="0" b="0"/>
        </a:lnRef>
        <a:fillRef idx="0">
          <a:scrgbClr r="0" g="0" b="0"/>
        </a:fillRef>
        <a:effectRef idx="0">
          <a:scrgbClr r="0" g="0" b="0"/>
        </a:effectRef>
        <a:fontRef idx="minor"/>
      </dsp:style>
    </dsp:sp>
    <dsp:sp modelId="{CEAC6841-5B78-4528-BC67-679AE7B39982}">
      <dsp:nvSpPr>
        <dsp:cNvPr id="0" name=""/>
        <dsp:cNvSpPr/>
      </dsp:nvSpPr>
      <dsp:spPr>
        <a:xfrm rot="10800000">
          <a:off x="3575620" y="2713031"/>
          <a:ext cx="770331" cy="676640"/>
        </a:xfrm>
        <a:prstGeom prst="bentArrow">
          <a:avLst>
            <a:gd name="adj1" fmla="val 32840"/>
            <a:gd name="adj2" fmla="val 25000"/>
            <a:gd name="adj3" fmla="val 35780"/>
            <a:gd name="adj4"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C3D00C-2457-498C-BACD-85C828F812B5}">
      <dsp:nvSpPr>
        <dsp:cNvPr id="0" name=""/>
        <dsp:cNvSpPr/>
      </dsp:nvSpPr>
      <dsp:spPr>
        <a:xfrm>
          <a:off x="1515780" y="1738887"/>
          <a:ext cx="4762358" cy="115176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5- التدريس والتشخيص والعلاج من خلال تقديم التدريبات والأنشطة والتغذية الراجعة لتعديل مسار التلاميذ بطريقة فورية.</a:t>
          </a:r>
          <a:endParaRPr lang="en-US" sz="2100" kern="1200" dirty="0"/>
        </a:p>
      </dsp:txBody>
      <dsp:txXfrm>
        <a:off x="1572015" y="1795122"/>
        <a:ext cx="4649888" cy="1039296"/>
      </dsp:txXfrm>
    </dsp:sp>
    <dsp:sp modelId="{C0ABFA80-D2C1-42BE-88A0-058D6D03CA53}">
      <dsp:nvSpPr>
        <dsp:cNvPr id="0" name=""/>
        <dsp:cNvSpPr/>
      </dsp:nvSpPr>
      <dsp:spPr>
        <a:xfrm>
          <a:off x="2510944" y="1992158"/>
          <a:ext cx="828446" cy="644419"/>
        </a:xfrm>
        <a:prstGeom prst="rect">
          <a:avLst/>
        </a:prstGeom>
        <a:noFill/>
        <a:ln>
          <a:noFill/>
        </a:ln>
        <a:effectLst/>
      </dsp:spPr>
      <dsp:style>
        <a:lnRef idx="0">
          <a:scrgbClr r="0" g="0" b="0"/>
        </a:lnRef>
        <a:fillRef idx="0">
          <a:scrgbClr r="0" g="0" b="0"/>
        </a:fillRef>
        <a:effectRef idx="0">
          <a:scrgbClr r="0" g="0" b="0"/>
        </a:effectRef>
        <a:fontRef idx="minor"/>
      </dsp:style>
    </dsp:sp>
    <dsp:sp modelId="{8FA38225-EADB-4E1B-8D37-38DA6B3A6392}">
      <dsp:nvSpPr>
        <dsp:cNvPr id="0" name=""/>
        <dsp:cNvSpPr/>
      </dsp:nvSpPr>
      <dsp:spPr>
        <a:xfrm>
          <a:off x="24957" y="2952895"/>
          <a:ext cx="4326677" cy="114465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a:lnSpc>
              <a:spcPct val="90000"/>
            </a:lnSpc>
            <a:spcBef>
              <a:spcPct val="0"/>
            </a:spcBef>
            <a:spcAft>
              <a:spcPct val="35000"/>
            </a:spcAft>
          </a:pPr>
          <a:r>
            <a:rPr lang="ar-SA" sz="2100" kern="1200" dirty="0" smtClean="0"/>
            <a:t>6- التقويم: عن طريق الاختبار النهائي على الموضوع.</a:t>
          </a:r>
          <a:endParaRPr lang="en-US" sz="2100" kern="1200" dirty="0"/>
        </a:p>
      </dsp:txBody>
      <dsp:txXfrm>
        <a:off x="80844" y="3008782"/>
        <a:ext cx="4214903" cy="10328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3163-8875-43DD-BDB8-2FA669C94BB2}">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D91F6-88A6-4587-8C13-87CC4EDC8D29}">
      <dsp:nvSpPr>
        <dsp:cNvPr id="0" name=""/>
        <dsp:cNvSpPr/>
      </dsp:nvSpPr>
      <dsp:spPr>
        <a:xfrm>
          <a:off x="62482" y="347956"/>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52668" bIns="53340" numCol="1" spcCol="1270" anchor="ctr" anchorCtr="0">
          <a:noAutofit/>
        </a:bodyPr>
        <a:lstStyle/>
        <a:p>
          <a:pPr lvl="0" algn="r" defTabSz="933450">
            <a:lnSpc>
              <a:spcPct val="90000"/>
            </a:lnSpc>
            <a:spcBef>
              <a:spcPct val="0"/>
            </a:spcBef>
            <a:spcAft>
              <a:spcPct val="35000"/>
            </a:spcAft>
          </a:pPr>
          <a:r>
            <a:rPr lang="ar-SA" sz="2100" kern="1200" dirty="0" smtClean="0"/>
            <a:t>تشخيص الصعوبات اللغوية التي يواجهها كل تلميذ وإرشاده، وتقديم المساعدة له.</a:t>
          </a:r>
          <a:endParaRPr lang="en-US" sz="2100" kern="1200" dirty="0"/>
        </a:p>
      </dsp:txBody>
      <dsp:txXfrm>
        <a:off x="62482" y="347956"/>
        <a:ext cx="7655707" cy="696274"/>
      </dsp:txXfrm>
    </dsp:sp>
    <dsp:sp modelId="{39A2EF12-B0E1-4137-9089-4008CFA6EB82}">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C1F2D9-C9AD-4835-927D-5211D72AE961}">
      <dsp:nvSpPr>
        <dsp:cNvPr id="0" name=""/>
        <dsp:cNvSpPr/>
      </dsp:nvSpPr>
      <dsp:spPr>
        <a:xfrm>
          <a:off x="62482" y="1392548"/>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52668" bIns="53340" numCol="1" spcCol="1270" anchor="ctr" anchorCtr="0">
          <a:noAutofit/>
        </a:bodyPr>
        <a:lstStyle/>
        <a:p>
          <a:pPr lvl="0" algn="r" defTabSz="933450">
            <a:lnSpc>
              <a:spcPct val="90000"/>
            </a:lnSpc>
            <a:spcBef>
              <a:spcPct val="0"/>
            </a:spcBef>
            <a:spcAft>
              <a:spcPct val="35000"/>
            </a:spcAft>
          </a:pPr>
          <a:r>
            <a:rPr lang="ar-SA" sz="2100" kern="1200" dirty="0" smtClean="0"/>
            <a:t>تحديد الأهداف الإجرائية لعملية التعلم.</a:t>
          </a:r>
          <a:endParaRPr lang="en-US" sz="2100" kern="1200" dirty="0"/>
        </a:p>
      </dsp:txBody>
      <dsp:txXfrm>
        <a:off x="62482" y="1392548"/>
        <a:ext cx="7256517" cy="696274"/>
      </dsp:txXfrm>
    </dsp:sp>
    <dsp:sp modelId="{0A51C9AE-7228-4C00-8927-482213EDEAFB}">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0E5DA-A3A6-4F48-A46F-163E355FE2FF}">
      <dsp:nvSpPr>
        <dsp:cNvPr id="0" name=""/>
        <dsp:cNvSpPr/>
      </dsp:nvSpPr>
      <dsp:spPr>
        <a:xfrm>
          <a:off x="62482" y="2437140"/>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52668" bIns="53340" numCol="1" spcCol="1270" anchor="ctr" anchorCtr="0">
          <a:noAutofit/>
        </a:bodyPr>
        <a:lstStyle/>
        <a:p>
          <a:pPr lvl="0" algn="r" defTabSz="933450">
            <a:lnSpc>
              <a:spcPct val="90000"/>
            </a:lnSpc>
            <a:spcBef>
              <a:spcPct val="0"/>
            </a:spcBef>
            <a:spcAft>
              <a:spcPct val="35000"/>
            </a:spcAft>
          </a:pPr>
          <a:r>
            <a:rPr lang="ar-SA" sz="2100" kern="1200" dirty="0" smtClean="0"/>
            <a:t>خلق بيئة تعليمية مناسبة وفعالة وذلك بتوفير الوسائل والأنشطة التعليمية اللازمة </a:t>
          </a:r>
          <a:endParaRPr lang="en-US" sz="2100" kern="1200" dirty="0"/>
        </a:p>
      </dsp:txBody>
      <dsp:txXfrm>
        <a:off x="62482" y="2437140"/>
        <a:ext cx="7256517" cy="696274"/>
      </dsp:txXfrm>
    </dsp:sp>
    <dsp:sp modelId="{50C4EB41-EAD9-40CD-A277-8FA11E7FD7DC}">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F58911-8954-4CA9-AA94-394DDF653881}">
      <dsp:nvSpPr>
        <dsp:cNvPr id="0" name=""/>
        <dsp:cNvSpPr/>
      </dsp:nvSpPr>
      <dsp:spPr>
        <a:xfrm>
          <a:off x="62482" y="3481732"/>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52668" bIns="53340" numCol="1" spcCol="1270" anchor="ctr" anchorCtr="0">
          <a:noAutofit/>
        </a:bodyPr>
        <a:lstStyle/>
        <a:p>
          <a:pPr lvl="0" algn="r" defTabSz="933450">
            <a:lnSpc>
              <a:spcPct val="90000"/>
            </a:lnSpc>
            <a:spcBef>
              <a:spcPct val="0"/>
            </a:spcBef>
            <a:spcAft>
              <a:spcPct val="35000"/>
            </a:spcAft>
          </a:pPr>
          <a:r>
            <a:rPr lang="ar-SA" sz="2100" kern="1200" dirty="0" smtClean="0"/>
            <a:t>توجيه هؤلاء التلاميذ وإرشادهم في أثناء عملية التعلم.</a:t>
          </a:r>
          <a:endParaRPr lang="en-US" sz="2100" kern="1200" dirty="0"/>
        </a:p>
      </dsp:txBody>
      <dsp:txXfrm>
        <a:off x="62482" y="3481732"/>
        <a:ext cx="7655707" cy="696274"/>
      </dsp:txXfrm>
    </dsp:sp>
    <dsp:sp modelId="{6AA49573-D792-42FA-B0E7-FFBC317E2899}">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3163-8875-43DD-BDB8-2FA669C94BB2}">
      <dsp:nvSpPr>
        <dsp:cNvPr id="0" name=""/>
        <dsp:cNvSpPr/>
      </dsp:nvSpPr>
      <dsp:spPr>
        <a:xfrm>
          <a:off x="7345045" y="-983844"/>
          <a:ext cx="7656321" cy="7656321"/>
        </a:xfrm>
        <a:prstGeom prst="blockArc">
          <a:avLst>
            <a:gd name="adj1" fmla="val 8100000"/>
            <a:gd name="adj2" fmla="val 13500000"/>
            <a:gd name="adj3" fmla="val 28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D91F6-88A6-4587-8C13-87CC4EDC8D29}">
      <dsp:nvSpPr>
        <dsp:cNvPr id="0" name=""/>
        <dsp:cNvSpPr/>
      </dsp:nvSpPr>
      <dsp:spPr>
        <a:xfrm>
          <a:off x="80845" y="437342"/>
          <a:ext cx="7847633" cy="875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94642" bIns="68580" numCol="1" spcCol="1270" anchor="ctr" anchorCtr="0">
          <a:noAutofit/>
        </a:bodyPr>
        <a:lstStyle/>
        <a:p>
          <a:pPr lvl="0" algn="r" defTabSz="1200150">
            <a:lnSpc>
              <a:spcPct val="90000"/>
            </a:lnSpc>
            <a:spcBef>
              <a:spcPct val="0"/>
            </a:spcBef>
            <a:spcAft>
              <a:spcPct val="35000"/>
            </a:spcAft>
          </a:pPr>
          <a:r>
            <a:rPr lang="ar-SA" sz="2700" kern="1200" dirty="0" smtClean="0"/>
            <a:t>وضع البدائل التعليمية المختلفة عندما يواجه التلميذ صعوبات معينة في الدرس.</a:t>
          </a:r>
          <a:endParaRPr lang="en-US" sz="2700" kern="1200" dirty="0"/>
        </a:p>
      </dsp:txBody>
      <dsp:txXfrm>
        <a:off x="80845" y="437342"/>
        <a:ext cx="7847633" cy="875139"/>
      </dsp:txXfrm>
    </dsp:sp>
    <dsp:sp modelId="{39A2EF12-B0E1-4137-9089-4008CFA6EB82}">
      <dsp:nvSpPr>
        <dsp:cNvPr id="0" name=""/>
        <dsp:cNvSpPr/>
      </dsp:nvSpPr>
      <dsp:spPr>
        <a:xfrm>
          <a:off x="7381517" y="327949"/>
          <a:ext cx="1093923" cy="109392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C1F2D9-C9AD-4835-927D-5211D72AE961}">
      <dsp:nvSpPr>
        <dsp:cNvPr id="0" name=""/>
        <dsp:cNvSpPr/>
      </dsp:nvSpPr>
      <dsp:spPr>
        <a:xfrm>
          <a:off x="80845" y="1750278"/>
          <a:ext cx="7345896" cy="875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94642" bIns="68580" numCol="1" spcCol="1270" anchor="ctr" anchorCtr="0">
          <a:noAutofit/>
        </a:bodyPr>
        <a:lstStyle/>
        <a:p>
          <a:pPr lvl="0" algn="r" defTabSz="1200150">
            <a:lnSpc>
              <a:spcPct val="90000"/>
            </a:lnSpc>
            <a:spcBef>
              <a:spcPct val="0"/>
            </a:spcBef>
            <a:spcAft>
              <a:spcPct val="35000"/>
            </a:spcAft>
          </a:pPr>
          <a:r>
            <a:rPr lang="ar-SA" sz="2700" kern="1200" dirty="0" smtClean="0"/>
            <a:t>الاستفادة من تعاون أولياء الأمور في معالجة الصعوبات اللغوية التي يواجهها هؤلاء التلاميذ.</a:t>
          </a:r>
          <a:endParaRPr lang="en-US" sz="2700" kern="1200" dirty="0"/>
        </a:p>
      </dsp:txBody>
      <dsp:txXfrm>
        <a:off x="80845" y="1750278"/>
        <a:ext cx="7345896" cy="875139"/>
      </dsp:txXfrm>
    </dsp:sp>
    <dsp:sp modelId="{0A51C9AE-7228-4C00-8927-482213EDEAFB}">
      <dsp:nvSpPr>
        <dsp:cNvPr id="0" name=""/>
        <dsp:cNvSpPr/>
      </dsp:nvSpPr>
      <dsp:spPr>
        <a:xfrm>
          <a:off x="6879780" y="1640885"/>
          <a:ext cx="1093923" cy="109392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0E5DA-A3A6-4F48-A46F-163E355FE2FF}">
      <dsp:nvSpPr>
        <dsp:cNvPr id="0" name=""/>
        <dsp:cNvSpPr/>
      </dsp:nvSpPr>
      <dsp:spPr>
        <a:xfrm>
          <a:off x="80845" y="3063214"/>
          <a:ext cx="7345896" cy="875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94642" bIns="68580" numCol="1" spcCol="1270" anchor="ctr" anchorCtr="0">
          <a:noAutofit/>
        </a:bodyPr>
        <a:lstStyle/>
        <a:p>
          <a:pPr lvl="0" algn="r" defTabSz="1200150">
            <a:lnSpc>
              <a:spcPct val="90000"/>
            </a:lnSpc>
            <a:spcBef>
              <a:spcPct val="0"/>
            </a:spcBef>
            <a:spcAft>
              <a:spcPct val="35000"/>
            </a:spcAft>
          </a:pPr>
          <a:r>
            <a:rPr lang="ar-SA" sz="2700" kern="1200" dirty="0" smtClean="0"/>
            <a:t>تسجيل جميع الملاحظات عن معدل تقدم كل تلميذ في البرنامج وإمداده بالتغذية الراجعة الفورية. </a:t>
          </a:r>
          <a:endParaRPr lang="en-US" sz="2700" kern="1200" dirty="0"/>
        </a:p>
      </dsp:txBody>
      <dsp:txXfrm>
        <a:off x="80845" y="3063214"/>
        <a:ext cx="7345896" cy="875139"/>
      </dsp:txXfrm>
    </dsp:sp>
    <dsp:sp modelId="{50C4EB41-EAD9-40CD-A277-8FA11E7FD7DC}">
      <dsp:nvSpPr>
        <dsp:cNvPr id="0" name=""/>
        <dsp:cNvSpPr/>
      </dsp:nvSpPr>
      <dsp:spPr>
        <a:xfrm>
          <a:off x="6879780" y="2953822"/>
          <a:ext cx="1093923" cy="109392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F58911-8954-4CA9-AA94-394DDF653881}">
      <dsp:nvSpPr>
        <dsp:cNvPr id="0" name=""/>
        <dsp:cNvSpPr/>
      </dsp:nvSpPr>
      <dsp:spPr>
        <a:xfrm>
          <a:off x="80845" y="4376150"/>
          <a:ext cx="7847633" cy="875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94642" bIns="68580" numCol="1" spcCol="1270" anchor="ctr" anchorCtr="0">
          <a:noAutofit/>
        </a:bodyPr>
        <a:lstStyle/>
        <a:p>
          <a:pPr lvl="0" algn="r" defTabSz="1200150">
            <a:lnSpc>
              <a:spcPct val="90000"/>
            </a:lnSpc>
            <a:spcBef>
              <a:spcPct val="0"/>
            </a:spcBef>
            <a:spcAft>
              <a:spcPct val="35000"/>
            </a:spcAft>
          </a:pPr>
          <a:r>
            <a:rPr lang="ar-SA" sz="2700" kern="1200" dirty="0" smtClean="0"/>
            <a:t>تحديد أساليب العلاج المناسبة لكل تلميذ يواجه صعوبات لغوية في أثناء تدريس البرنامج.</a:t>
          </a:r>
          <a:endParaRPr lang="en-US" sz="2700" kern="1200" dirty="0"/>
        </a:p>
      </dsp:txBody>
      <dsp:txXfrm>
        <a:off x="80845" y="4376150"/>
        <a:ext cx="7847633" cy="875139"/>
      </dsp:txXfrm>
    </dsp:sp>
    <dsp:sp modelId="{6AA49573-D792-42FA-B0E7-FFBC317E2899}">
      <dsp:nvSpPr>
        <dsp:cNvPr id="0" name=""/>
        <dsp:cNvSpPr/>
      </dsp:nvSpPr>
      <dsp:spPr>
        <a:xfrm>
          <a:off x="7381517" y="4266758"/>
          <a:ext cx="1093923" cy="109392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rtl="1">
            <a:lnSpc>
              <a:spcPct val="90000"/>
            </a:lnSpc>
            <a:spcBef>
              <a:spcPct val="0"/>
            </a:spcBef>
            <a:spcAft>
              <a:spcPct val="35000"/>
            </a:spcAft>
          </a:pPr>
          <a:r>
            <a:rPr lang="ar-SA" sz="3300" b="1" kern="1200" dirty="0" smtClean="0"/>
            <a:t>1-يقوم المعلم – بنفسه أو مع الآخرين- بالمهمة عدة مرات، ليحدد الأجزاء الرئيسة، وبعض المكونات الفرعية لها.</a:t>
          </a:r>
          <a:endParaRPr lang="ar-EG" sz="33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rtl="1">
            <a:lnSpc>
              <a:spcPct val="90000"/>
            </a:lnSpc>
            <a:spcBef>
              <a:spcPct val="0"/>
            </a:spcBef>
            <a:spcAft>
              <a:spcPct val="35000"/>
            </a:spcAft>
          </a:pPr>
          <a:r>
            <a:rPr lang="ar-SA" sz="3300" b="1" kern="1200" dirty="0" smtClean="0"/>
            <a:t>2- يضع تلك الأجزاء والمكونات في تسلسل متدرج وفقاً لما ينبغي اتباعه لاستكمال المهمة.</a:t>
          </a:r>
          <a:endParaRPr lang="ar-EG" sz="33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1466850" rtl="1">
            <a:lnSpc>
              <a:spcPct val="90000"/>
            </a:lnSpc>
            <a:spcBef>
              <a:spcPct val="0"/>
            </a:spcBef>
            <a:spcAft>
              <a:spcPct val="35000"/>
            </a:spcAft>
          </a:pPr>
          <a:r>
            <a:rPr lang="ar-SA" sz="3300" b="1" kern="1200" dirty="0" smtClean="0"/>
            <a:t>3- يحدد المهارات الأساسية المطلوبة لأداء المهمة المحللة.</a:t>
          </a:r>
          <a:endParaRPr lang="ar-EG" sz="33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1466850" rtl="1">
            <a:lnSpc>
              <a:spcPct val="90000"/>
            </a:lnSpc>
            <a:spcBef>
              <a:spcPct val="0"/>
            </a:spcBef>
            <a:spcAft>
              <a:spcPct val="35000"/>
            </a:spcAft>
          </a:pPr>
          <a:r>
            <a:rPr lang="ar-SA" sz="3300" b="1" kern="1200" dirty="0" smtClean="0"/>
            <a:t>4- يكلف المعلم التلميذ المعاق بأداء المهمة.</a:t>
          </a:r>
          <a:endParaRPr lang="ar-EG" sz="3300" b="1" kern="1200" dirty="0"/>
        </a:p>
      </dsp:txBody>
      <dsp:txXfrm>
        <a:off x="0" y="3318154"/>
        <a:ext cx="8229600" cy="1204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ctr" defTabSz="1689100" rtl="1">
            <a:lnSpc>
              <a:spcPct val="90000"/>
            </a:lnSpc>
            <a:spcBef>
              <a:spcPct val="0"/>
            </a:spcBef>
            <a:spcAft>
              <a:spcPct val="35000"/>
            </a:spcAft>
          </a:pPr>
          <a:r>
            <a:rPr lang="ar-SA" sz="3800" b="1" kern="1200" dirty="0" smtClean="0"/>
            <a:t>5- يقوم المعلم بتدوين ملاحظاته على التلميذ، ويقوم أداءه.</a:t>
          </a:r>
          <a:endParaRPr lang="ar-EG" sz="38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ctr" defTabSz="1689100" rtl="1">
            <a:lnSpc>
              <a:spcPct val="90000"/>
            </a:lnSpc>
            <a:spcBef>
              <a:spcPct val="0"/>
            </a:spcBef>
            <a:spcAft>
              <a:spcPct val="35000"/>
            </a:spcAft>
          </a:pPr>
          <a:r>
            <a:rPr lang="ar-SA" sz="3800" b="1" kern="1200" dirty="0" smtClean="0"/>
            <a:t>6- يتدخل المعلم عند الضرورة في شكل نموذج أو تنبيه لفظي.</a:t>
          </a:r>
          <a:endParaRPr lang="ar-EG" sz="38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r" defTabSz="1689100" rtl="1">
            <a:lnSpc>
              <a:spcPct val="90000"/>
            </a:lnSpc>
            <a:spcBef>
              <a:spcPct val="0"/>
            </a:spcBef>
            <a:spcAft>
              <a:spcPct val="35000"/>
            </a:spcAft>
          </a:pPr>
          <a:r>
            <a:rPr lang="ar-SA" sz="3800" b="1" kern="1200" dirty="0" smtClean="0"/>
            <a:t>7- يؤدى التلميذ المهمة باستقلال.</a:t>
          </a:r>
          <a:endParaRPr lang="ar-EG" sz="38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r" defTabSz="1689100" rtl="1">
            <a:lnSpc>
              <a:spcPct val="90000"/>
            </a:lnSpc>
            <a:spcBef>
              <a:spcPct val="0"/>
            </a:spcBef>
            <a:spcAft>
              <a:spcPct val="35000"/>
            </a:spcAft>
          </a:pPr>
          <a:r>
            <a:rPr lang="ar-SA" sz="3800" b="1" kern="1200" dirty="0" smtClean="0"/>
            <a:t>8- يعيد المعلم على التلميذ ما يحتاجه من الخطوات السابقة الخاصة بتدريبه على المهمة.</a:t>
          </a:r>
          <a:endParaRPr lang="ar-EG" sz="3800" b="1" kern="1200" dirty="0"/>
        </a:p>
      </dsp:txBody>
      <dsp:txXfrm>
        <a:off x="0" y="3318154"/>
        <a:ext cx="8229600" cy="1204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0" y="1371"/>
          <a:ext cx="8229600" cy="595080"/>
        </a:xfrm>
        <a:prstGeom prst="rect">
          <a:avLst/>
        </a:prstGeom>
        <a:solidFill>
          <a:srgbClr val="D68B1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t>1-أن نضع في الاعتبار المهارات والمعارف الأساسية المراد تعليمها.</a:t>
          </a:r>
          <a:endParaRPr lang="ar-EG" sz="2400" b="1" kern="1200" dirty="0"/>
        </a:p>
      </dsp:txBody>
      <dsp:txXfrm>
        <a:off x="0" y="1371"/>
        <a:ext cx="8229600" cy="595080"/>
      </dsp:txXfrm>
    </dsp:sp>
    <dsp:sp modelId="{662C6539-9166-4380-8E82-3DA85E63DEBC}">
      <dsp:nvSpPr>
        <dsp:cNvPr id="0" name=""/>
        <dsp:cNvSpPr/>
      </dsp:nvSpPr>
      <dsp:spPr>
        <a:xfrm>
          <a:off x="0" y="666050"/>
          <a:ext cx="8229600" cy="751927"/>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b="1" kern="1200" dirty="0" smtClean="0"/>
            <a:t>2- أن نضع في الاعتبار المستوى الوظيفي والاحتياجات الخاصة لهؤلاء التلاميذ من اللغة.</a:t>
          </a:r>
          <a:endParaRPr lang="ar-EG" sz="2000" b="1" kern="1200" dirty="0"/>
        </a:p>
      </dsp:txBody>
      <dsp:txXfrm>
        <a:off x="0" y="666050"/>
        <a:ext cx="8229600" cy="751927"/>
      </dsp:txXfrm>
    </dsp:sp>
    <dsp:sp modelId="{B1A48C0A-98BA-43F2-9369-21E805351947}">
      <dsp:nvSpPr>
        <dsp:cNvPr id="0" name=""/>
        <dsp:cNvSpPr/>
      </dsp:nvSpPr>
      <dsp:spPr>
        <a:xfrm>
          <a:off x="0" y="1487575"/>
          <a:ext cx="8229600" cy="84390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r" defTabSz="1422400">
            <a:lnSpc>
              <a:spcPct val="90000"/>
            </a:lnSpc>
            <a:spcBef>
              <a:spcPct val="0"/>
            </a:spcBef>
            <a:spcAft>
              <a:spcPct val="35000"/>
            </a:spcAft>
          </a:pPr>
          <a:r>
            <a:rPr lang="ar-SA" sz="3200" b="1" kern="1200" dirty="0" smtClean="0"/>
            <a:t> </a:t>
          </a:r>
          <a:r>
            <a:rPr lang="ar-SA" sz="2400" b="1" kern="1200" dirty="0" smtClean="0"/>
            <a:t>3- أن يحدد السلوك المستهدف متضمناً تحديد الظروف التدريسية ومعايير التقييم.</a:t>
          </a:r>
          <a:endParaRPr lang="ar-EG" sz="2400" b="1" kern="1200" dirty="0"/>
        </a:p>
      </dsp:txBody>
      <dsp:txXfrm>
        <a:off x="0" y="1487575"/>
        <a:ext cx="8229600" cy="8439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1F1AD-0BD1-40D2-A099-DB6496611A34}">
      <dsp:nvSpPr>
        <dsp:cNvPr id="0" name=""/>
        <dsp:cNvSpPr/>
      </dsp:nvSpPr>
      <dsp:spPr>
        <a:xfrm>
          <a:off x="2430429" y="2391693"/>
          <a:ext cx="3599393" cy="2063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أشكال طريقة النمذجة</a:t>
          </a:r>
          <a:endParaRPr lang="en-US" sz="3600" kern="1200" dirty="0"/>
        </a:p>
      </dsp:txBody>
      <dsp:txXfrm>
        <a:off x="2957548" y="2693898"/>
        <a:ext cx="2545155" cy="1459178"/>
      </dsp:txXfrm>
    </dsp:sp>
    <dsp:sp modelId="{466863A3-EC0F-434D-B42D-963EEABFDC6B}">
      <dsp:nvSpPr>
        <dsp:cNvPr id="0" name=""/>
        <dsp:cNvSpPr/>
      </dsp:nvSpPr>
      <dsp:spPr>
        <a:xfrm rot="12595502">
          <a:off x="1941676" y="2110113"/>
          <a:ext cx="103520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7B9B12-5EA1-4855-B189-3A6CE90FF419}">
      <dsp:nvSpPr>
        <dsp:cNvPr id="0" name=""/>
        <dsp:cNvSpPr/>
      </dsp:nvSpPr>
      <dsp:spPr>
        <a:xfrm>
          <a:off x="0" y="1361797"/>
          <a:ext cx="4021367"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ar-SA" sz="2100" kern="1200" dirty="0" smtClean="0"/>
            <a:t>النمذجة بالمشاركة عن طريق عرض السلوك أو المهارة المراد تعليمها للتلميذ المعاق ويصاحب ذلك قيام التلميذ بأداء المهارة مع مساعدته بتوجيهات من جانب المعلم</a:t>
          </a:r>
          <a:endParaRPr lang="en-US" sz="2100" kern="1200" dirty="0"/>
        </a:p>
      </dsp:txBody>
      <dsp:txXfrm>
        <a:off x="45935" y="1407732"/>
        <a:ext cx="3929497" cy="1476457"/>
      </dsp:txXfrm>
    </dsp:sp>
    <dsp:sp modelId="{8FF8560C-6B25-44B4-9D85-C9C67D907753}">
      <dsp:nvSpPr>
        <dsp:cNvPr id="0" name=""/>
        <dsp:cNvSpPr/>
      </dsp:nvSpPr>
      <dsp:spPr>
        <a:xfrm rot="16200000">
          <a:off x="3437949" y="1213245"/>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45F31A-8191-486C-9E9E-D67117163917}">
      <dsp:nvSpPr>
        <dsp:cNvPr id="0" name=""/>
        <dsp:cNvSpPr/>
      </dsp:nvSpPr>
      <dsp:spPr>
        <a:xfrm>
          <a:off x="2376490" y="70681"/>
          <a:ext cx="3707270" cy="12888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ar-SA" sz="2100" kern="1200" dirty="0" smtClean="0"/>
            <a:t>النمذجة الضمنية مثل استخدام القصص والأمثال لتجسيد السلوك والمهارة المستهدفة</a:t>
          </a:r>
          <a:endParaRPr lang="en-US" sz="2100" kern="1200" dirty="0"/>
        </a:p>
      </dsp:txBody>
      <dsp:txXfrm>
        <a:off x="2414241" y="108432"/>
        <a:ext cx="3631768" cy="1213396"/>
      </dsp:txXfrm>
    </dsp:sp>
    <dsp:sp modelId="{7DFD74B6-315A-45E5-A55D-ACD7520AC7B6}">
      <dsp:nvSpPr>
        <dsp:cNvPr id="0" name=""/>
        <dsp:cNvSpPr/>
      </dsp:nvSpPr>
      <dsp:spPr>
        <a:xfrm rot="19625138">
          <a:off x="5387124" y="2006661"/>
          <a:ext cx="1155154"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A6BC74-B601-4832-97EC-BC9B6FA1BB27}">
      <dsp:nvSpPr>
        <dsp:cNvPr id="0" name=""/>
        <dsp:cNvSpPr/>
      </dsp:nvSpPr>
      <dsp:spPr>
        <a:xfrm>
          <a:off x="4669536" y="1202712"/>
          <a:ext cx="3560063"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ar-SA" sz="2100" kern="1200" dirty="0" smtClean="0"/>
            <a:t>النمذجة المباشرة  عن طريق أشخاص حقيقيين نماذج حقيقية تقوم بالمهارة المراد تعليمها للتلاميذ</a:t>
          </a:r>
          <a:endParaRPr lang="en-US" sz="2100" kern="1200" dirty="0"/>
        </a:p>
      </dsp:txBody>
      <dsp:txXfrm>
        <a:off x="4715471" y="1248647"/>
        <a:ext cx="3468193" cy="14764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931C9-8870-40E1-B61E-6384283259FD}">
      <dsp:nvSpPr>
        <dsp:cNvPr id="0" name=""/>
        <dsp:cNvSpPr/>
      </dsp:nvSpPr>
      <dsp:spPr>
        <a:xfrm rot="5400000">
          <a:off x="6837667" y="246082"/>
          <a:ext cx="1637567" cy="1146297"/>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1-</a:t>
          </a:r>
          <a:endParaRPr lang="en-US" sz="3200" kern="1200" dirty="0"/>
        </a:p>
      </dsp:txBody>
      <dsp:txXfrm rot="-5400000">
        <a:off x="7083303" y="573596"/>
        <a:ext cx="1146297" cy="491270"/>
      </dsp:txXfrm>
    </dsp:sp>
    <dsp:sp modelId="{203F7C16-D8AF-4BD5-9840-66293E9630EE}">
      <dsp:nvSpPr>
        <dsp:cNvPr id="0" name=""/>
        <dsp:cNvSpPr/>
      </dsp:nvSpPr>
      <dsp:spPr>
        <a:xfrm rot="16200000">
          <a:off x="3009441" y="-3008994"/>
          <a:ext cx="1064418" cy="7083302"/>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213360" bIns="19050" numCol="1" spcCol="1270" anchor="ctr" anchorCtr="0">
          <a:noAutofit/>
        </a:bodyPr>
        <a:lstStyle/>
        <a:p>
          <a:pPr marL="285750" lvl="1" indent="-285750" algn="r" defTabSz="1333500">
            <a:lnSpc>
              <a:spcPct val="90000"/>
            </a:lnSpc>
            <a:spcBef>
              <a:spcPct val="0"/>
            </a:spcBef>
            <a:spcAft>
              <a:spcPct val="15000"/>
            </a:spcAft>
            <a:buChar char="••"/>
          </a:pPr>
          <a:r>
            <a:rPr lang="ar-SA" sz="3000" kern="1200" dirty="0" smtClean="0"/>
            <a:t>يقدم المعلم النموذج المراد محاكاته مصحوباً بالإرشادات التي تساعد التلاميذ في محاكاتهم وتعلمهم.</a:t>
          </a:r>
          <a:endParaRPr lang="en-US" sz="3000" kern="1200" dirty="0"/>
        </a:p>
      </dsp:txBody>
      <dsp:txXfrm rot="5400000">
        <a:off x="51961" y="52408"/>
        <a:ext cx="7031341" cy="960496"/>
      </dsp:txXfrm>
    </dsp:sp>
    <dsp:sp modelId="{F728B5B9-DB4B-4FA3-AB23-9B91B407832F}">
      <dsp:nvSpPr>
        <dsp:cNvPr id="0" name=""/>
        <dsp:cNvSpPr/>
      </dsp:nvSpPr>
      <dsp:spPr>
        <a:xfrm rot="5400000">
          <a:off x="6837667" y="1689832"/>
          <a:ext cx="1637567" cy="1146297"/>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2-</a:t>
          </a:r>
          <a:endParaRPr lang="en-US" sz="3200" kern="1200" dirty="0"/>
        </a:p>
      </dsp:txBody>
      <dsp:txXfrm rot="-5400000">
        <a:off x="7083303" y="2017346"/>
        <a:ext cx="1146297" cy="491270"/>
      </dsp:txXfrm>
    </dsp:sp>
    <dsp:sp modelId="{E09E9DDC-4A98-45A7-9A1F-1AB27B299DFE}">
      <dsp:nvSpPr>
        <dsp:cNvPr id="0" name=""/>
        <dsp:cNvSpPr/>
      </dsp:nvSpPr>
      <dsp:spPr>
        <a:xfrm rot="16200000">
          <a:off x="3009441" y="-1565244"/>
          <a:ext cx="1064418" cy="7083302"/>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213360" bIns="19050" numCol="1" spcCol="1270" anchor="ctr" anchorCtr="0">
          <a:noAutofit/>
        </a:bodyPr>
        <a:lstStyle/>
        <a:p>
          <a:pPr marL="285750" lvl="1" indent="-285750" algn="r" defTabSz="1333500">
            <a:lnSpc>
              <a:spcPct val="90000"/>
            </a:lnSpc>
            <a:spcBef>
              <a:spcPct val="0"/>
            </a:spcBef>
            <a:spcAft>
              <a:spcPct val="15000"/>
            </a:spcAft>
            <a:buChar char="••"/>
          </a:pPr>
          <a:r>
            <a:rPr lang="ar-SA" sz="3000" kern="1200" dirty="0" smtClean="0"/>
            <a:t>يقوم التلميذ بمحاولة محاكاة النموذج وتقليده وذلك في ضوء توجيهات المعلم وإرشاداته.</a:t>
          </a:r>
          <a:endParaRPr lang="en-US" sz="3000" kern="1200" dirty="0"/>
        </a:p>
      </dsp:txBody>
      <dsp:txXfrm rot="5400000">
        <a:off x="51961" y="1496158"/>
        <a:ext cx="7031341" cy="960496"/>
      </dsp:txXfrm>
    </dsp:sp>
    <dsp:sp modelId="{E6CEE26F-FD4D-4B22-8331-9953F0B5E428}">
      <dsp:nvSpPr>
        <dsp:cNvPr id="0" name=""/>
        <dsp:cNvSpPr/>
      </dsp:nvSpPr>
      <dsp:spPr>
        <a:xfrm rot="5400000">
          <a:off x="6837667" y="3133582"/>
          <a:ext cx="1637567" cy="1146297"/>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3-</a:t>
          </a:r>
          <a:endParaRPr lang="en-US" sz="3200" kern="1200" dirty="0"/>
        </a:p>
      </dsp:txBody>
      <dsp:txXfrm rot="-5400000">
        <a:off x="7083303" y="3461096"/>
        <a:ext cx="1146297" cy="491270"/>
      </dsp:txXfrm>
    </dsp:sp>
    <dsp:sp modelId="{60852740-2F4E-4BA0-8ED1-5026DBE27B21}">
      <dsp:nvSpPr>
        <dsp:cNvPr id="0" name=""/>
        <dsp:cNvSpPr/>
      </dsp:nvSpPr>
      <dsp:spPr>
        <a:xfrm rot="16200000">
          <a:off x="3009441" y="-121494"/>
          <a:ext cx="1064418" cy="7083302"/>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213360" bIns="19050" numCol="1" spcCol="1270" anchor="ctr" anchorCtr="0">
          <a:noAutofit/>
        </a:bodyPr>
        <a:lstStyle/>
        <a:p>
          <a:pPr marL="285750" lvl="1" indent="-285750" algn="r" defTabSz="1333500">
            <a:lnSpc>
              <a:spcPct val="90000"/>
            </a:lnSpc>
            <a:spcBef>
              <a:spcPct val="0"/>
            </a:spcBef>
            <a:spcAft>
              <a:spcPct val="15000"/>
            </a:spcAft>
            <a:buChar char="••"/>
          </a:pPr>
          <a:r>
            <a:rPr lang="ar-SA" sz="3000" kern="1200" dirty="0" smtClean="0"/>
            <a:t>يقوم المعلم محاولة تلميذه، ويرشده إلى الطريقة الصحيحة في الأداء.</a:t>
          </a:r>
          <a:endParaRPr lang="en-US" sz="3000" kern="1200" dirty="0"/>
        </a:p>
      </dsp:txBody>
      <dsp:txXfrm rot="5400000">
        <a:off x="51961" y="2939908"/>
        <a:ext cx="7031341" cy="9604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931C9-8870-40E1-B61E-6384283259FD}">
      <dsp:nvSpPr>
        <dsp:cNvPr id="0" name=""/>
        <dsp:cNvSpPr/>
      </dsp:nvSpPr>
      <dsp:spPr>
        <a:xfrm rot="5400000">
          <a:off x="6837667" y="246082"/>
          <a:ext cx="1637567" cy="1146297"/>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4-</a:t>
          </a:r>
          <a:endParaRPr lang="en-US" sz="3200" kern="1200" dirty="0"/>
        </a:p>
      </dsp:txBody>
      <dsp:txXfrm rot="-5400000">
        <a:off x="7083303" y="573596"/>
        <a:ext cx="1146297" cy="491270"/>
      </dsp:txXfrm>
    </dsp:sp>
    <dsp:sp modelId="{203F7C16-D8AF-4BD5-9840-66293E9630EE}">
      <dsp:nvSpPr>
        <dsp:cNvPr id="0" name=""/>
        <dsp:cNvSpPr/>
      </dsp:nvSpPr>
      <dsp:spPr>
        <a:xfrm rot="16200000">
          <a:off x="3009441" y="-3008994"/>
          <a:ext cx="1064418" cy="7083302"/>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a:lnSpc>
              <a:spcPct val="90000"/>
            </a:lnSpc>
            <a:spcBef>
              <a:spcPct val="0"/>
            </a:spcBef>
            <a:spcAft>
              <a:spcPct val="15000"/>
            </a:spcAft>
            <a:buChar char="••"/>
          </a:pPr>
          <a:r>
            <a:rPr lang="ar-SA" sz="2800" b="0" kern="1200" dirty="0" smtClean="0"/>
            <a:t>يكرر التلميذ المحاولة السابقة في ظل إرشادات المعلم وتوجيهاته</a:t>
          </a:r>
          <a:r>
            <a:rPr lang="ar-SA" sz="3700" kern="1200" dirty="0" smtClean="0"/>
            <a:t>.</a:t>
          </a:r>
          <a:endParaRPr lang="en-US" sz="3700" kern="1200" dirty="0"/>
        </a:p>
      </dsp:txBody>
      <dsp:txXfrm rot="5400000">
        <a:off x="51961" y="52408"/>
        <a:ext cx="7031341" cy="960496"/>
      </dsp:txXfrm>
    </dsp:sp>
    <dsp:sp modelId="{F728B5B9-DB4B-4FA3-AB23-9B91B407832F}">
      <dsp:nvSpPr>
        <dsp:cNvPr id="0" name=""/>
        <dsp:cNvSpPr/>
      </dsp:nvSpPr>
      <dsp:spPr>
        <a:xfrm rot="5400000">
          <a:off x="6837667" y="1689832"/>
          <a:ext cx="1637567" cy="1146297"/>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5-</a:t>
          </a:r>
          <a:endParaRPr lang="en-US" sz="3200" kern="1200" dirty="0"/>
        </a:p>
      </dsp:txBody>
      <dsp:txXfrm rot="-5400000">
        <a:off x="7083303" y="2017346"/>
        <a:ext cx="1146297" cy="491270"/>
      </dsp:txXfrm>
    </dsp:sp>
    <dsp:sp modelId="{E09E9DDC-4A98-45A7-9A1F-1AB27B299DFE}">
      <dsp:nvSpPr>
        <dsp:cNvPr id="0" name=""/>
        <dsp:cNvSpPr/>
      </dsp:nvSpPr>
      <dsp:spPr>
        <a:xfrm rot="16200000">
          <a:off x="3009441" y="-1565244"/>
          <a:ext cx="1064418" cy="7083302"/>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a:lnSpc>
              <a:spcPct val="90000"/>
            </a:lnSpc>
            <a:spcBef>
              <a:spcPct val="0"/>
            </a:spcBef>
            <a:spcAft>
              <a:spcPct val="15000"/>
            </a:spcAft>
            <a:buChar char="••"/>
          </a:pPr>
          <a:r>
            <a:rPr lang="ar-SA" sz="2800" b="0" kern="1200" dirty="0" smtClean="0"/>
            <a:t>يقوم التلميذ وحده بمحاكاة النموذج دون الاستعانة بإرشادات المعلم وتوجيهاته</a:t>
          </a:r>
          <a:r>
            <a:rPr lang="ar-SA" sz="2800" b="1" kern="1200" dirty="0" smtClean="0"/>
            <a:t>.</a:t>
          </a:r>
          <a:endParaRPr lang="en-US" sz="2800" b="1" kern="1200" dirty="0"/>
        </a:p>
      </dsp:txBody>
      <dsp:txXfrm rot="5400000">
        <a:off x="51961" y="1496158"/>
        <a:ext cx="7031341" cy="960496"/>
      </dsp:txXfrm>
    </dsp:sp>
    <dsp:sp modelId="{E6CEE26F-FD4D-4B22-8331-9953F0B5E428}">
      <dsp:nvSpPr>
        <dsp:cNvPr id="0" name=""/>
        <dsp:cNvSpPr/>
      </dsp:nvSpPr>
      <dsp:spPr>
        <a:xfrm rot="5400000">
          <a:off x="6837667" y="3133582"/>
          <a:ext cx="1637567" cy="1146297"/>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6-</a:t>
          </a:r>
          <a:endParaRPr lang="en-US" sz="3200" kern="1200" dirty="0"/>
        </a:p>
      </dsp:txBody>
      <dsp:txXfrm rot="-5400000">
        <a:off x="7083303" y="3461096"/>
        <a:ext cx="1146297" cy="491270"/>
      </dsp:txXfrm>
    </dsp:sp>
    <dsp:sp modelId="{60852740-2F4E-4BA0-8ED1-5026DBE27B21}">
      <dsp:nvSpPr>
        <dsp:cNvPr id="0" name=""/>
        <dsp:cNvSpPr/>
      </dsp:nvSpPr>
      <dsp:spPr>
        <a:xfrm rot="16200000">
          <a:off x="3009441" y="-121494"/>
          <a:ext cx="1064418" cy="7083302"/>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a:lnSpc>
              <a:spcPct val="90000"/>
            </a:lnSpc>
            <a:spcBef>
              <a:spcPct val="0"/>
            </a:spcBef>
            <a:spcAft>
              <a:spcPct val="15000"/>
            </a:spcAft>
            <a:buChar char="••"/>
          </a:pPr>
          <a:r>
            <a:rPr lang="ar-SA" sz="2800" b="0" kern="1200" dirty="0" smtClean="0"/>
            <a:t>في حالة فشله في ذلك، يكرر المعلم الخطوات الثلاثة الأخيرة السابقة</a:t>
          </a:r>
          <a:r>
            <a:rPr lang="ar-SA" sz="2800" b="1" kern="1200" dirty="0" smtClean="0"/>
            <a:t>.</a:t>
          </a:r>
          <a:endParaRPr lang="en-US" sz="2800" b="1" kern="1200" dirty="0"/>
        </a:p>
      </dsp:txBody>
      <dsp:txXfrm rot="5400000">
        <a:off x="51961" y="2939908"/>
        <a:ext cx="7031341" cy="9604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0" y="0"/>
          <a:ext cx="8208913" cy="1153054"/>
        </a:xfrm>
        <a:prstGeom prst="rect">
          <a:avLst/>
        </a:prstGeom>
        <a:solidFill>
          <a:srgbClr val="D68B1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t>1- يجب أن يجذب المعلم انتباه تلاميذه قبل عرض النموذج.</a:t>
          </a:r>
          <a:endParaRPr lang="ar-EG" sz="2400" b="1" kern="1200" dirty="0"/>
        </a:p>
      </dsp:txBody>
      <dsp:txXfrm>
        <a:off x="0" y="0"/>
        <a:ext cx="8208913" cy="1153054"/>
      </dsp:txXfrm>
    </dsp:sp>
    <dsp:sp modelId="{662C6539-9166-4380-8E82-3DA85E63DEBC}">
      <dsp:nvSpPr>
        <dsp:cNvPr id="0" name=""/>
        <dsp:cNvSpPr/>
      </dsp:nvSpPr>
      <dsp:spPr>
        <a:xfrm>
          <a:off x="0" y="1290303"/>
          <a:ext cx="8208913" cy="883148"/>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b="1" kern="1200" dirty="0" smtClean="0"/>
            <a:t>2- يجب أن يكون النموذج المعروض بسيطاً، بحيث يسهل على هؤلاء التلاميذ تقليده.</a:t>
          </a:r>
          <a:endParaRPr lang="ar-EG" sz="2000" b="1" kern="1200" dirty="0"/>
        </a:p>
      </dsp:txBody>
      <dsp:txXfrm>
        <a:off x="0" y="1290303"/>
        <a:ext cx="8208913" cy="883148"/>
      </dsp:txXfrm>
    </dsp:sp>
    <dsp:sp modelId="{B1A48C0A-98BA-43F2-9369-21E805351947}">
      <dsp:nvSpPr>
        <dsp:cNvPr id="0" name=""/>
        <dsp:cNvSpPr/>
      </dsp:nvSpPr>
      <dsp:spPr>
        <a:xfrm>
          <a:off x="0" y="2177362"/>
          <a:ext cx="8208913" cy="845227"/>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r" defTabSz="1422400">
            <a:lnSpc>
              <a:spcPct val="90000"/>
            </a:lnSpc>
            <a:spcBef>
              <a:spcPct val="0"/>
            </a:spcBef>
            <a:spcAft>
              <a:spcPct val="35000"/>
            </a:spcAft>
          </a:pPr>
          <a:r>
            <a:rPr lang="ar-SA" sz="3200" b="1" kern="1200" dirty="0" smtClean="0"/>
            <a:t> </a:t>
          </a:r>
          <a:r>
            <a:rPr lang="ar-SA" sz="2400" b="1" kern="1200" dirty="0" smtClean="0"/>
            <a:t>3- أن يستخدم المعلم تعليمات بسيطة وسهلة الفهم في أثناء تقليد التلميذ المعاق للسلوك المنمذج.</a:t>
          </a:r>
          <a:endParaRPr lang="ar-EG" sz="2400" b="1" kern="1200" dirty="0"/>
        </a:p>
      </dsp:txBody>
      <dsp:txXfrm>
        <a:off x="0" y="2177362"/>
        <a:ext cx="8208913" cy="8452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AA311-9C0E-4CA7-B0C8-A16447A4D50A}">
      <dsp:nvSpPr>
        <dsp:cNvPr id="0" name=""/>
        <dsp:cNvSpPr/>
      </dsp:nvSpPr>
      <dsp:spPr>
        <a:xfrm rot="16200000">
          <a:off x="-1375393" y="1379034"/>
          <a:ext cx="4525963" cy="176789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818" bIns="0" numCol="1" spcCol="1270" anchor="ctr" anchorCtr="0">
          <a:noAutofit/>
        </a:bodyPr>
        <a:lstStyle/>
        <a:p>
          <a:pPr lvl="0" algn="ctr" defTabSz="977900">
            <a:lnSpc>
              <a:spcPct val="90000"/>
            </a:lnSpc>
            <a:spcBef>
              <a:spcPct val="0"/>
            </a:spcBef>
            <a:spcAft>
              <a:spcPct val="35000"/>
            </a:spcAft>
          </a:pPr>
          <a:r>
            <a:rPr lang="ar-SA" sz="2200" kern="1200" dirty="0" smtClean="0"/>
            <a:t>يساعد على انتقال أثر التعلم عند هؤلاء التلاميذ.</a:t>
          </a:r>
          <a:endParaRPr lang="en-US" sz="2200" kern="1200" dirty="0"/>
        </a:p>
      </dsp:txBody>
      <dsp:txXfrm rot="5400000">
        <a:off x="3641" y="905193"/>
        <a:ext cx="1767894" cy="2715577"/>
      </dsp:txXfrm>
    </dsp:sp>
    <dsp:sp modelId="{9E5CEB91-4330-4663-A767-42B3D0C27A8E}">
      <dsp:nvSpPr>
        <dsp:cNvPr id="0" name=""/>
        <dsp:cNvSpPr/>
      </dsp:nvSpPr>
      <dsp:spPr>
        <a:xfrm rot="16200000">
          <a:off x="690109" y="1391844"/>
          <a:ext cx="4525963" cy="174227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818" bIns="0" numCol="1" spcCol="1270" anchor="ctr" anchorCtr="0">
          <a:noAutofit/>
        </a:bodyPr>
        <a:lstStyle/>
        <a:p>
          <a:pPr lvl="0" algn="ctr" defTabSz="977900">
            <a:lnSpc>
              <a:spcPct val="90000"/>
            </a:lnSpc>
            <a:spcBef>
              <a:spcPct val="0"/>
            </a:spcBef>
            <a:spcAft>
              <a:spcPct val="35000"/>
            </a:spcAft>
          </a:pPr>
          <a:r>
            <a:rPr lang="ar-SA" sz="2200" kern="1200" dirty="0" smtClean="0"/>
            <a:t>يتسم بالمرونة في اختيار الأنشطة والمواد اللازمة لعملية التعلم. </a:t>
          </a:r>
          <a:endParaRPr lang="en-US" sz="2200" kern="1200" dirty="0"/>
        </a:p>
      </dsp:txBody>
      <dsp:txXfrm rot="5400000">
        <a:off x="2081953" y="905193"/>
        <a:ext cx="1742274" cy="2715577"/>
      </dsp:txXfrm>
    </dsp:sp>
    <dsp:sp modelId="{162135A4-44E3-4CDF-8D5F-60404C6E5D79}">
      <dsp:nvSpPr>
        <dsp:cNvPr id="0" name=""/>
        <dsp:cNvSpPr/>
      </dsp:nvSpPr>
      <dsp:spPr>
        <a:xfrm rot="16200000">
          <a:off x="2640694" y="1493951"/>
          <a:ext cx="4525963" cy="1538060"/>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818" bIns="0" numCol="1" spcCol="1270" anchor="ctr" anchorCtr="0">
          <a:noAutofit/>
        </a:bodyPr>
        <a:lstStyle/>
        <a:p>
          <a:pPr lvl="0" algn="ctr" defTabSz="977900">
            <a:lnSpc>
              <a:spcPct val="90000"/>
            </a:lnSpc>
            <a:spcBef>
              <a:spcPct val="0"/>
            </a:spcBef>
            <a:spcAft>
              <a:spcPct val="35000"/>
            </a:spcAft>
          </a:pPr>
          <a:r>
            <a:rPr lang="ar-SA" sz="2200" kern="1200" dirty="0" smtClean="0"/>
            <a:t>يراعي الفروق الفردية بين التلاميذ المعاقين ويتيح لكل منهم التعلم حسب سرعته وقدراته.</a:t>
          </a:r>
          <a:endParaRPr lang="en-US" sz="2200" kern="1200" dirty="0"/>
        </a:p>
      </dsp:txBody>
      <dsp:txXfrm rot="5400000">
        <a:off x="4134645" y="905193"/>
        <a:ext cx="1538060" cy="2715577"/>
      </dsp:txXfrm>
    </dsp:sp>
    <dsp:sp modelId="{61F3C506-8713-40BE-84BF-52A978FCE506}">
      <dsp:nvSpPr>
        <dsp:cNvPr id="0" name=""/>
        <dsp:cNvSpPr/>
      </dsp:nvSpPr>
      <dsp:spPr>
        <a:xfrm rot="16200000">
          <a:off x="4841560" y="1141564"/>
          <a:ext cx="4525963" cy="224283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818" bIns="0" numCol="1" spcCol="1270" anchor="ctr" anchorCtr="0">
          <a:noAutofit/>
        </a:bodyPr>
        <a:lstStyle/>
        <a:p>
          <a:pPr lvl="0" algn="ctr" defTabSz="977900">
            <a:lnSpc>
              <a:spcPct val="90000"/>
            </a:lnSpc>
            <a:spcBef>
              <a:spcPct val="0"/>
            </a:spcBef>
            <a:spcAft>
              <a:spcPct val="35000"/>
            </a:spcAft>
          </a:pPr>
          <a:r>
            <a:rPr lang="ar-SA" sz="2200" kern="1200" dirty="0" smtClean="0"/>
            <a:t>يراعي حاجات التلميذ الفردية وخصائصه وميوله واتجاهاته.</a:t>
          </a:r>
          <a:endParaRPr lang="en-US" sz="2200" kern="1200" dirty="0"/>
        </a:p>
      </dsp:txBody>
      <dsp:txXfrm rot="5400000">
        <a:off x="5983124" y="905193"/>
        <a:ext cx="2242834" cy="271557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الرابعة تعليم أساسي </a:t>
            </a:r>
            <a:r>
              <a:rPr lang="ar-SA" altLang="en-US" sz="3500" b="1" dirty="0">
                <a:solidFill>
                  <a:srgbClr val="8BB434"/>
                </a:solidFill>
                <a:latin typeface="Corbel"/>
                <a:ea typeface="+mj-ea"/>
                <a:cs typeface="Tahoma"/>
              </a:rPr>
              <a:t>شعبة 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الموافق 24 /3 / 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19701"/>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خطوات طريقة النمذجة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13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تابع خطوات طريقة النمذجة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4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536" y="222251"/>
            <a:ext cx="8280920" cy="1406550"/>
            <a:chOff x="0" y="2460"/>
            <a:chExt cx="9598323" cy="1623981"/>
          </a:xfrm>
        </p:grpSpPr>
        <p:sp>
          <p:nvSpPr>
            <p:cNvPr id="3" name="Rectangle 2"/>
            <p:cNvSpPr/>
            <p:nvPr/>
          </p:nvSpPr>
          <p:spPr>
            <a:xfrm>
              <a:off x="0" y="2460"/>
              <a:ext cx="9598323" cy="1623981"/>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 name="Rectangle 3"/>
            <p:cNvSpPr/>
            <p:nvPr/>
          </p:nvSpPr>
          <p:spPr>
            <a:xfrm>
              <a:off x="0" y="2460"/>
              <a:ext cx="9598323" cy="1623981"/>
            </a:xfrm>
            <a:prstGeom prst="rect">
              <a:avLst/>
            </a:prstGeom>
            <a:solidFill>
              <a:srgbClr val="C0000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ctr" defTabSz="1422400" rtl="1">
                <a:lnSpc>
                  <a:spcPct val="90000"/>
                </a:lnSpc>
                <a:spcAft>
                  <a:spcPct val="35000"/>
                </a:spcAft>
                <a:defRPr/>
              </a:pPr>
              <a:r>
                <a:rPr lang="ar-SA" sz="2800" b="1" dirty="0">
                  <a:solidFill>
                    <a:prstClr val="white"/>
                  </a:solidFill>
                </a:rPr>
                <a:t>يوجد مجموعة من الاعتبارات التي يجب مراعاتها عند استخدام هذه الطريقة مع المعاقين عقلياً: </a:t>
              </a:r>
              <a:endParaRPr lang="ar-EG" sz="2800" b="1" dirty="0">
                <a:solidFill>
                  <a:prstClr val="white"/>
                </a:solidFill>
              </a:endParaRPr>
            </a:p>
          </p:txBody>
        </p:sp>
      </p:grpSp>
      <p:graphicFrame>
        <p:nvGraphicFramePr>
          <p:cNvPr id="5" name="Content Placeholder 3"/>
          <p:cNvGraphicFramePr>
            <a:graphicFrameLocks/>
          </p:cNvGraphicFramePr>
          <p:nvPr>
            <p:extLst>
              <p:ext uri="{D42A27DB-BD31-4B8C-83A1-F6EECF244321}">
                <p14:modId xmlns:p14="http://schemas.microsoft.com/office/powerpoint/2010/main" val="2764864209"/>
              </p:ext>
            </p:extLst>
          </p:nvPr>
        </p:nvGraphicFramePr>
        <p:xfrm>
          <a:off x="407252" y="1772816"/>
          <a:ext cx="8208913"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9"/>
          <p:cNvGrpSpPr>
            <a:grpSpLocks/>
          </p:cNvGrpSpPr>
          <p:nvPr/>
        </p:nvGrpSpPr>
        <p:grpSpPr bwMode="auto">
          <a:xfrm>
            <a:off x="395536" y="4869160"/>
            <a:ext cx="8164180" cy="1222375"/>
            <a:chOff x="-170973" y="1416019"/>
            <a:chExt cx="10074706" cy="1024616"/>
          </a:xfrm>
        </p:grpSpPr>
        <p:sp>
          <p:nvSpPr>
            <p:cNvPr id="7" name="Rectangle 6"/>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8" name="Rectangle 7"/>
            <p:cNvSpPr/>
            <p:nvPr/>
          </p:nvSpPr>
          <p:spPr>
            <a:xfrm>
              <a:off x="-170973" y="1416019"/>
              <a:ext cx="10074705"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solidFill>
                    <a:prstClr val="white"/>
                  </a:solidFill>
                </a:rPr>
                <a:t> </a:t>
              </a:r>
              <a:r>
                <a:rPr lang="ar-SA" sz="2400" b="1" dirty="0">
                  <a:solidFill>
                    <a:prstClr val="white"/>
                  </a:solidFill>
                </a:rPr>
                <a:t>4-أن يكرر المعلم النموذج عدة مرات، حتى يتمكن التلميذ من التعرف على جميع جوانب المادة التعليمية المنمذجة ليقلدها بطريقة صحيحة.</a:t>
              </a:r>
              <a:endParaRPr lang="ar-EG" sz="2400" b="1" dirty="0">
                <a:solidFill>
                  <a:prstClr val="white"/>
                </a:solidFill>
              </a:endParaRPr>
            </a:p>
          </p:txBody>
        </p:sp>
      </p:grpSp>
    </p:spTree>
    <p:extLst>
      <p:ext uri="{BB962C8B-B14F-4D97-AF65-F5344CB8AC3E}">
        <p14:creationId xmlns:p14="http://schemas.microsoft.com/office/powerpoint/2010/main" val="9731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graphicEl>
                                              <a:dgm id="{BAF9EBCC-E1D7-4E9A-8859-C86358EA7DF4}"/>
                                            </p:graphicEl>
                                          </p:spTgt>
                                        </p:tgtEl>
                                        <p:attrNameLst>
                                          <p:attrName>style.visibility</p:attrName>
                                        </p:attrNameLst>
                                      </p:cBhvr>
                                      <p:to>
                                        <p:strVal val="visible"/>
                                      </p:to>
                                    </p:set>
                                    <p:animEffect transition="in" filter="wipe(right)">
                                      <p:cBhvr>
                                        <p:cTn id="7" dur="500"/>
                                        <p:tgtEl>
                                          <p:spTgt spid="5">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62C6539-9166-4380-8E82-3DA85E63DEBC}"/>
                                            </p:graphicEl>
                                          </p:spTgt>
                                        </p:tgtEl>
                                        <p:attrNameLst>
                                          <p:attrName>style.visibility</p:attrName>
                                        </p:attrNameLst>
                                      </p:cBhvr>
                                      <p:to>
                                        <p:strVal val="visible"/>
                                      </p:to>
                                    </p:set>
                                    <p:animEffect transition="in" filter="wipe(right)">
                                      <p:cBhvr>
                                        <p:cTn id="12" dur="500"/>
                                        <p:tgtEl>
                                          <p:spTgt spid="5">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graphicEl>
                                              <a:dgm id="{B1A48C0A-98BA-43F2-9369-21E805351947}"/>
                                            </p:graphicEl>
                                          </p:spTgt>
                                        </p:tgtEl>
                                        <p:attrNameLst>
                                          <p:attrName>style.visibility</p:attrName>
                                        </p:attrNameLst>
                                      </p:cBhvr>
                                      <p:to>
                                        <p:strVal val="visible"/>
                                      </p:to>
                                    </p:set>
                                    <p:animEffect transition="in" filter="wipe(right)">
                                      <p:cBhvr>
                                        <p:cTn id="17" dur="500"/>
                                        <p:tgtEl>
                                          <p:spTgt spid="5">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solidFill>
                <a:effectLst>
                  <a:outerShdw blurRad="38100" dist="38100" dir="2700000" algn="tl">
                    <a:srgbClr val="000000">
                      <a:alpha val="43137"/>
                    </a:srgbClr>
                  </a:outerShdw>
                </a:effectLst>
              </a:rPr>
              <a:t>3- أسلوب التعليم الفردى</a:t>
            </a:r>
            <a:endParaRPr lang="en-US" dirty="0"/>
          </a:p>
        </p:txBody>
      </p:sp>
      <p:sp>
        <p:nvSpPr>
          <p:cNvPr id="3" name="Content Placeholder 2"/>
          <p:cNvSpPr>
            <a:spLocks noGrp="1"/>
          </p:cNvSpPr>
          <p:nvPr>
            <p:ph idx="1"/>
          </p:nvPr>
        </p:nvSpPr>
        <p:spPr/>
        <p:txBody>
          <a:bodyPr/>
          <a:lstStyle/>
          <a:p>
            <a:pPr algn="r"/>
            <a:r>
              <a:rPr lang="ar-SA" altLang="en-US" sz="1800" b="1" dirty="0" smtClean="0"/>
              <a:t> </a:t>
            </a:r>
            <a:r>
              <a:rPr lang="ar-SA" altLang="en-US" b="1" dirty="0">
                <a:latin typeface="Arial" charset="0"/>
                <a:cs typeface="Arial" charset="0"/>
              </a:rPr>
              <a:t>يقصد بالتعليم الفردى – هنا- أنه أسلوب في التدريس يهتم بالتلميذ المعاق عقلياً ويركز عليه كوحدة مستقلة لها متطلبات معينة، وميول خاصة، وقدرات محدودة، ويعتمد هذا الأسلوب على تقديم الموضوعات لهذا التلميذ في صورة وحدات متسلسلة منطقياً، ومرتبة حسب الأهداف المحددة لعملية التعليم والتعلم، وقد يسبق تقديم المادة الدراسية أو يتبعها نشاطات مشتركة بين التلاميذ تحت إشراف المعلم – كل حسب سرعته وقدرته الخاصة- حتى يصل في النهاية إلى المستوى المرغوب فيه من التمكن من المادة العلمية.</a:t>
            </a:r>
            <a:endParaRPr lang="en-US" dirty="0"/>
          </a:p>
        </p:txBody>
      </p:sp>
    </p:spTree>
    <p:extLst>
      <p:ext uri="{BB962C8B-B14F-4D97-AF65-F5344CB8AC3E}">
        <p14:creationId xmlns:p14="http://schemas.microsoft.com/office/powerpoint/2010/main" val="42993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rgbClr val="D35731"/>
                </a:solidFill>
                <a:effectLst>
                  <a:outerShdw blurRad="38100" dist="38100" dir="2700000" algn="tl">
                    <a:srgbClr val="000000">
                      <a:alpha val="43137"/>
                    </a:srgbClr>
                  </a:outerShdw>
                </a:effectLst>
              </a:rPr>
              <a:t>أسباب مناسبة أسلوب ال</a:t>
            </a:r>
            <a:r>
              <a:rPr lang="ar-EG" sz="3600" b="1" dirty="0" smtClean="0">
                <a:solidFill>
                  <a:srgbClr val="D35731"/>
                </a:solidFill>
                <a:effectLst>
                  <a:outerShdw blurRad="38100" dist="38100" dir="2700000" algn="tl">
                    <a:srgbClr val="000000">
                      <a:alpha val="43137"/>
                    </a:srgbClr>
                  </a:outerShdw>
                </a:effectLst>
              </a:rPr>
              <a:t>ت</a:t>
            </a:r>
            <a:r>
              <a:rPr lang="ar-SA" sz="3600" b="1" dirty="0" smtClean="0">
                <a:solidFill>
                  <a:srgbClr val="D35731"/>
                </a:solidFill>
                <a:effectLst>
                  <a:outerShdw blurRad="38100" dist="38100" dir="2700000" algn="tl">
                    <a:srgbClr val="000000">
                      <a:alpha val="43137"/>
                    </a:srgbClr>
                  </a:outerShdw>
                </a:effectLst>
              </a:rPr>
              <a:t>عليم الفردي للتلاميذ ذوى الاحتياجات الخاصة:</a:t>
            </a:r>
            <a:endParaRPr lang="en-US" sz="3600" dirty="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01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a:noFill/>
                </a:ln>
              </a:rPr>
              <a:t>خطوات أسلوب التعليم الفردي</a:t>
            </a:r>
            <a:endParaRPr lang="en-US" dirty="0"/>
          </a:p>
        </p:txBody>
      </p:sp>
      <p:graphicFrame>
        <p:nvGraphicFramePr>
          <p:cNvPr id="4"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85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a:noFill/>
                </a:ln>
              </a:rPr>
              <a:t>تابع خطوات أسلوب التعليم الفردي</a:t>
            </a:r>
            <a:endParaRPr lang="en-US" dirty="0"/>
          </a:p>
        </p:txBody>
      </p:sp>
      <p:graphicFrame>
        <p:nvGraphicFramePr>
          <p:cNvPr id="4"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04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b="1" dirty="0" smtClean="0">
                <a:ln>
                  <a:noFill/>
                </a:ln>
              </a:rPr>
              <a:t>لكى يكون أسلوب التعليم الفردى فعالاً في تعليم المهارات اللغوية للتلاميذ المعاقين  عقلياً، فعلى المعلم أن يقوم بالمهام التالية</a:t>
            </a:r>
            <a:r>
              <a:rPr lang="ar-SA" sz="2800" dirty="0" smtClean="0">
                <a:ln>
                  <a:noFill/>
                </a:ln>
              </a:rPr>
              <a:t>:</a:t>
            </a:r>
            <a:endParaRPr lang="en-US" sz="2800" dirty="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04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068874391"/>
              </p:ext>
            </p:extLst>
          </p:nvPr>
        </p:nvGraphicFramePr>
        <p:xfrm>
          <a:off x="179512" y="620688"/>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12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sz="8900" b="1" dirty="0" smtClean="0">
                <a:solidFill>
                  <a:schemeClr val="accent5"/>
                </a:solidFill>
                <a:effectLst>
                  <a:outerShdw blurRad="38100" dist="38100" dir="2700000" algn="tl">
                    <a:srgbClr val="000000">
                      <a:alpha val="43137"/>
                    </a:srgbClr>
                  </a:outerShdw>
                </a:effectLst>
              </a:rPr>
              <a:t>نشاط</a:t>
            </a:r>
            <a:endParaRPr lang="en-US" dirty="0"/>
          </a:p>
        </p:txBody>
      </p:sp>
      <p:sp>
        <p:nvSpPr>
          <p:cNvPr id="3" name="Content Placeholder 2"/>
          <p:cNvSpPr>
            <a:spLocks noGrp="1"/>
          </p:cNvSpPr>
          <p:nvPr>
            <p:ph idx="1"/>
          </p:nvPr>
        </p:nvSpPr>
        <p:spPr/>
        <p:txBody>
          <a:bodyPr>
            <a:normAutofit/>
          </a:bodyPr>
          <a:lstStyle/>
          <a:p>
            <a:pPr lvl="0" algn="ctr" rtl="1"/>
            <a:r>
              <a:rPr lang="ar-SA" sz="4400" b="1" dirty="0" smtClean="0">
                <a:effectLst>
                  <a:outerShdw blurRad="38100" dist="38100" dir="2700000" algn="tl">
                    <a:srgbClr val="000000">
                      <a:alpha val="43137"/>
                    </a:srgbClr>
                  </a:outerShdw>
                </a:effectLst>
              </a:rPr>
              <a:t>قم بعمل درس من دروس اللغة العربية وفقاً لإحدى الطرق الآتية: </a:t>
            </a:r>
          </a:p>
          <a:p>
            <a:pPr lvl="0" algn="ctr" rtl="1"/>
            <a:r>
              <a:rPr lang="ar-SA" sz="4400" b="1" dirty="0" smtClean="0">
                <a:effectLst>
                  <a:outerShdw blurRad="38100" dist="38100" dir="2700000" algn="tl">
                    <a:srgbClr val="000000">
                      <a:alpha val="43137"/>
                    </a:srgbClr>
                  </a:outerShdw>
                </a:effectLst>
              </a:rPr>
              <a:t>- تحليل المهمة.</a:t>
            </a:r>
          </a:p>
          <a:p>
            <a:pPr lvl="0" algn="ctr" rtl="1"/>
            <a:r>
              <a:rPr lang="ar-SA" sz="4400" b="1" dirty="0" smtClean="0">
                <a:effectLst>
                  <a:outerShdw blurRad="38100" dist="38100" dir="2700000" algn="tl">
                    <a:srgbClr val="000000">
                      <a:alpha val="43137"/>
                    </a:srgbClr>
                  </a:outerShdw>
                </a:effectLst>
              </a:rPr>
              <a:t>- التعلم بالنموذج.</a:t>
            </a:r>
          </a:p>
          <a:p>
            <a:pPr lvl="0" algn="ctr" rtl="1"/>
            <a:r>
              <a:rPr lang="ar-SA" sz="4400" b="1" dirty="0" smtClean="0">
                <a:effectLst>
                  <a:outerShdw blurRad="38100" dist="38100" dir="2700000" algn="tl">
                    <a:srgbClr val="000000">
                      <a:alpha val="43137"/>
                    </a:srgbClr>
                  </a:outerShdw>
                </a:effectLst>
              </a:rPr>
              <a:t>- التعليم الفردى.</a:t>
            </a:r>
            <a:endParaRPr lang="ar-EG" sz="4400" b="1" dirty="0" smtClean="0">
              <a:effectLst>
                <a:outerShdw blurRad="38100" dist="38100" dir="2700000" algn="tl">
                  <a:srgbClr val="000000">
                    <a:alpha val="43137"/>
                  </a:srgbClr>
                </a:outerShdw>
              </a:effectLst>
            </a:endParaRPr>
          </a:p>
          <a:p>
            <a:pPr algn="r"/>
            <a:endParaRPr lang="en-US" sz="4400" dirty="0"/>
          </a:p>
        </p:txBody>
      </p:sp>
    </p:spTree>
    <p:extLst>
      <p:ext uri="{BB962C8B-B14F-4D97-AF65-F5344CB8AC3E}">
        <p14:creationId xmlns:p14="http://schemas.microsoft.com/office/powerpoint/2010/main" val="195874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n>
                  <a:noFill/>
                </a:ln>
              </a:rPr>
              <a:t>ما تم دراسته في المحاضرة السابقة </a:t>
            </a:r>
            <a:endParaRPr lang="en-US" dirty="0"/>
          </a:p>
        </p:txBody>
      </p:sp>
      <p:sp>
        <p:nvSpPr>
          <p:cNvPr id="3" name="Content Placeholder 2"/>
          <p:cNvSpPr>
            <a:spLocks noGrp="1"/>
          </p:cNvSpPr>
          <p:nvPr>
            <p:ph idx="1"/>
          </p:nvPr>
        </p:nvSpPr>
        <p:spPr/>
        <p:txBody>
          <a:bodyPr/>
          <a:lstStyle/>
          <a:p>
            <a:pPr algn="r" rtl="1">
              <a:defRPr/>
            </a:pPr>
            <a:r>
              <a:rPr lang="ar-SA" dirty="0"/>
              <a:t>استكمال الفصل الثاني وقد تم تناول بعض النقاط وهي : </a:t>
            </a:r>
            <a:endParaRPr lang="en-US" dirty="0"/>
          </a:p>
          <a:p>
            <a:pPr algn="r" rtl="1">
              <a:defRPr/>
            </a:pPr>
            <a:r>
              <a:rPr lang="ar-SA" dirty="0"/>
              <a:t>استراتيجيات تنمية التفكير:</a:t>
            </a:r>
          </a:p>
          <a:p>
            <a:pPr algn="r" rtl="1">
              <a:defRPr/>
            </a:pPr>
            <a:r>
              <a:rPr lang="ar-SA" dirty="0"/>
              <a:t>أولا : استراتيجية </a:t>
            </a:r>
            <a:r>
              <a:rPr lang="en-US" dirty="0" err="1"/>
              <a:t>kwl</a:t>
            </a:r>
            <a:r>
              <a:rPr lang="ar-SA" dirty="0"/>
              <a:t>، مفهومها، واجراءات تدريسها.</a:t>
            </a:r>
          </a:p>
          <a:p>
            <a:pPr algn="r" rtl="1">
              <a:defRPr/>
            </a:pPr>
            <a:r>
              <a:rPr lang="ar-SA" dirty="0">
                <a:solidFill>
                  <a:srgbClr val="000000"/>
                </a:solidFill>
              </a:rPr>
              <a:t>يوجد بالكتاب نموذج تطبيقي لاستراتيجية </a:t>
            </a:r>
            <a:r>
              <a:rPr lang="en-US" dirty="0" err="1">
                <a:solidFill>
                  <a:srgbClr val="000000"/>
                </a:solidFill>
              </a:rPr>
              <a:t>kwl</a:t>
            </a:r>
            <a:r>
              <a:rPr lang="ar-SA" dirty="0">
                <a:solidFill>
                  <a:srgbClr val="000000"/>
                </a:solidFill>
              </a:rPr>
              <a:t>.</a:t>
            </a:r>
            <a:endParaRPr lang="ar-SA" dirty="0"/>
          </a:p>
          <a:p>
            <a:pPr algn="r" rtl="1">
              <a:defRPr/>
            </a:pPr>
            <a:r>
              <a:rPr lang="ar-SA" dirty="0"/>
              <a:t>ثانيا : استراتيجية العصف الذهني: مفهومها، وإجراءات تدريسها.</a:t>
            </a:r>
          </a:p>
          <a:p>
            <a:pPr algn="r" rtl="1">
              <a:defRPr/>
            </a:pPr>
            <a:r>
              <a:rPr lang="ar-SA" dirty="0"/>
              <a:t>يوجد بالكتاب نموذج تطبيقي لاستراتيجية العصف الذهني.</a:t>
            </a:r>
          </a:p>
          <a:p>
            <a:pPr algn="r"/>
            <a:endParaRPr lang="en-US" dirty="0"/>
          </a:p>
        </p:txBody>
      </p:sp>
    </p:spTree>
    <p:extLst>
      <p:ext uri="{BB962C8B-B14F-4D97-AF65-F5344CB8AC3E}">
        <p14:creationId xmlns:p14="http://schemas.microsoft.com/office/powerpoint/2010/main" val="65717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b="1" dirty="0" smtClean="0">
                <a:ln>
                  <a:noFill/>
                </a:ln>
                <a:solidFill>
                  <a:schemeClr val="tx2"/>
                </a:solidFill>
              </a:rPr>
              <a:t>الفصل الثالث: طرائق وأساليب تدريس اللغة العربية لذوي الاحتياجات الخاصة</a:t>
            </a:r>
            <a:endParaRPr lang="en-US" dirty="0"/>
          </a:p>
        </p:txBody>
      </p:sp>
      <p:graphicFrame>
        <p:nvGraphicFramePr>
          <p:cNvPr id="4"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16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699BE9FC-E5EF-4631-8C73-EE849F03E2B0}"/>
                                            </p:graphicEl>
                                          </p:spTgt>
                                        </p:tgtEl>
                                        <p:attrNameLst>
                                          <p:attrName>style.visibility</p:attrName>
                                        </p:attrNameLst>
                                      </p:cBhvr>
                                      <p:to>
                                        <p:strVal val="visible"/>
                                      </p:to>
                                    </p:set>
                                    <p:animEffect transition="in" filter="wipe(right)">
                                      <p:cBhvr>
                                        <p:cTn id="7" dur="500"/>
                                        <p:tgtEl>
                                          <p:spTgt spid="4">
                                            <p:graphicEl>
                                              <a:dgm id="{699BE9FC-E5EF-4631-8C73-EE849F03E2B0}"/>
                                            </p:graphic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graphicEl>
                                              <a:dgm id="{F5716AB6-E9A5-41EB-B4B0-49A69F8E8097}"/>
                                            </p:graphicEl>
                                          </p:spTgt>
                                        </p:tgtEl>
                                        <p:attrNameLst>
                                          <p:attrName>style.visibility</p:attrName>
                                        </p:attrNameLst>
                                      </p:cBhvr>
                                      <p:to>
                                        <p:strVal val="visible"/>
                                      </p:to>
                                    </p:set>
                                    <p:animEffect transition="in" filter="wipe(right)">
                                      <p:cBhvr>
                                        <p:cTn id="10" dur="500"/>
                                        <p:tgtEl>
                                          <p:spTgt spid="4">
                                            <p:graphicEl>
                                              <a:dgm id="{F5716AB6-E9A5-41EB-B4B0-49A69F8E8097}"/>
                                            </p:graphic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
                                            <p:graphicEl>
                                              <a:dgm id="{5339D200-E7B4-4FA0-925F-DA37613AB818}"/>
                                            </p:graphicEl>
                                          </p:spTgt>
                                        </p:tgtEl>
                                        <p:attrNameLst>
                                          <p:attrName>style.visibility</p:attrName>
                                        </p:attrNameLst>
                                      </p:cBhvr>
                                      <p:to>
                                        <p:strVal val="visible"/>
                                      </p:to>
                                    </p:set>
                                    <p:animEffect transition="in" filter="wipe(right)">
                                      <p:cBhvr>
                                        <p:cTn id="13" dur="500"/>
                                        <p:tgtEl>
                                          <p:spTgt spid="4">
                                            <p:graphicEl>
                                              <a:dgm id="{5339D200-E7B4-4FA0-925F-DA37613AB818}"/>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4">
                                            <p:graphicEl>
                                              <a:dgm id="{63CB29F8-ECFB-4396-A21D-387C4B1C8759}"/>
                                            </p:graphicEl>
                                          </p:spTgt>
                                        </p:tgtEl>
                                        <p:attrNameLst>
                                          <p:attrName>style.visibility</p:attrName>
                                        </p:attrNameLst>
                                      </p:cBhvr>
                                      <p:to>
                                        <p:strVal val="visible"/>
                                      </p:to>
                                    </p:set>
                                    <p:animEffect transition="in" filter="wipe(right)">
                                      <p:cBhvr>
                                        <p:cTn id="18" dur="500"/>
                                        <p:tgtEl>
                                          <p:spTgt spid="4">
                                            <p:graphicEl>
                                              <a:dgm id="{63CB29F8-ECFB-4396-A21D-387C4B1C8759}"/>
                                            </p:graphic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4">
                                            <p:graphicEl>
                                              <a:dgm id="{1DD3A7DF-8331-44E5-810F-6EB4C13D9FA5}"/>
                                            </p:graphicEl>
                                          </p:spTgt>
                                        </p:tgtEl>
                                        <p:attrNameLst>
                                          <p:attrName>style.visibility</p:attrName>
                                        </p:attrNameLst>
                                      </p:cBhvr>
                                      <p:to>
                                        <p:strVal val="visible"/>
                                      </p:to>
                                    </p:set>
                                    <p:animEffect transition="in" filter="wipe(right)">
                                      <p:cBhvr>
                                        <p:cTn id="21" dur="500"/>
                                        <p:tgtEl>
                                          <p:spTgt spid="4">
                                            <p:graphicEl>
                                              <a:dgm id="{1DD3A7DF-8331-44E5-810F-6EB4C13D9FA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
                                            <p:graphicEl>
                                              <a:dgm id="{B29547B8-0414-428C-B5F2-2DBE6578B473}"/>
                                            </p:graphicEl>
                                          </p:spTgt>
                                        </p:tgtEl>
                                        <p:attrNameLst>
                                          <p:attrName>style.visibility</p:attrName>
                                        </p:attrNameLst>
                                      </p:cBhvr>
                                      <p:to>
                                        <p:strVal val="visible"/>
                                      </p:to>
                                    </p:set>
                                    <p:animEffect transition="in" filter="wipe(right)">
                                      <p:cBhvr>
                                        <p:cTn id="26" dur="500"/>
                                        <p:tgtEl>
                                          <p:spTgt spid="4">
                                            <p:graphicEl>
                                              <a:dgm id="{B29547B8-0414-428C-B5F2-2DBE6578B473}"/>
                                            </p:graphicEl>
                                          </p:spTgt>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4">
                                            <p:graphicEl>
                                              <a:dgm id="{5FB128CD-D842-48E6-A548-A57D9AD2D8A0}"/>
                                            </p:graphicEl>
                                          </p:spTgt>
                                        </p:tgtEl>
                                        <p:attrNameLst>
                                          <p:attrName>style.visibility</p:attrName>
                                        </p:attrNameLst>
                                      </p:cBhvr>
                                      <p:to>
                                        <p:strVal val="visible"/>
                                      </p:to>
                                    </p:set>
                                    <p:animEffect transition="in" filter="wipe(right)">
                                      <p:cBhvr>
                                        <p:cTn id="29" dur="500"/>
                                        <p:tgtEl>
                                          <p:spTgt spid="4">
                                            <p:graphicEl>
                                              <a:dgm id="{5FB128CD-D842-48E6-A548-A57D9AD2D8A0}"/>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graphicEl>
                                              <a:dgm id="{741F5264-3C5C-47B5-89F5-AC73941469D3}"/>
                                            </p:graphicEl>
                                          </p:spTgt>
                                        </p:tgtEl>
                                        <p:attrNameLst>
                                          <p:attrName>style.visibility</p:attrName>
                                        </p:attrNameLst>
                                      </p:cBhvr>
                                      <p:to>
                                        <p:strVal val="visible"/>
                                      </p:to>
                                    </p:set>
                                    <p:animEffect transition="in" filter="wipe(right)">
                                      <p:cBhvr>
                                        <p:cTn id="34" dur="500"/>
                                        <p:tgtEl>
                                          <p:spTgt spid="4">
                                            <p:graphicEl>
                                              <a:dgm id="{741F5264-3C5C-47B5-89F5-AC73941469D3}"/>
                                            </p:graphicEl>
                                          </p:spTgt>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4">
                                            <p:graphicEl>
                                              <a:dgm id="{B5BCA98A-D8C5-4EB3-A558-D169B4888D0B}"/>
                                            </p:graphicEl>
                                          </p:spTgt>
                                        </p:tgtEl>
                                        <p:attrNameLst>
                                          <p:attrName>style.visibility</p:attrName>
                                        </p:attrNameLst>
                                      </p:cBhvr>
                                      <p:to>
                                        <p:strVal val="visible"/>
                                      </p:to>
                                    </p:set>
                                    <p:animEffect transition="in" filter="wipe(right)">
                                      <p:cBhvr>
                                        <p:cTn id="37" dur="500"/>
                                        <p:tgtEl>
                                          <p:spTgt spid="4">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solidFill>
                  <a:schemeClr val="accent1">
                    <a:lumMod val="75000"/>
                  </a:schemeClr>
                </a:solidFill>
                <a:effectLst>
                  <a:outerShdw blurRad="38100" dist="38100" dir="2700000" algn="tl">
                    <a:srgbClr val="000000">
                      <a:alpha val="43137"/>
                    </a:srgbClr>
                  </a:outerShdw>
                </a:effectLst>
              </a:rPr>
              <a:t>1- أسلوب تحليل المهمة</a:t>
            </a:r>
            <a:endParaRPr lang="en-US" dirty="0"/>
          </a:p>
        </p:txBody>
      </p:sp>
      <p:sp>
        <p:nvSpPr>
          <p:cNvPr id="3" name="Content Placeholder 2"/>
          <p:cNvSpPr>
            <a:spLocks noGrp="1"/>
          </p:cNvSpPr>
          <p:nvPr>
            <p:ph idx="1"/>
          </p:nvPr>
        </p:nvSpPr>
        <p:spPr>
          <a:xfrm>
            <a:off x="457200" y="1600200"/>
            <a:ext cx="8229600" cy="3701007"/>
          </a:xfrm>
        </p:spPr>
        <p:txBody>
          <a:bodyPr>
            <a:normAutofit fontScale="92500"/>
          </a:bodyPr>
          <a:lstStyle/>
          <a:p>
            <a:pPr algn="r"/>
            <a:r>
              <a:rPr lang="ar-SA" sz="4400" b="1" dirty="0">
                <a:effectLst>
                  <a:outerShdw blurRad="38100" dist="38100" dir="2700000" algn="tl">
                    <a:srgbClr val="000000">
                      <a:alpha val="43137"/>
                    </a:srgbClr>
                  </a:outerShdw>
                </a:effectLst>
              </a:rPr>
              <a:t>يقصد بأسلوب تحليل المهمة –هنا- هو محاولة تجزئة المهارة اللغوية إلى أجزائها الصغيرة، ومكوناتها الرئيسة، ثم ترتيب هذه الأجزاء في تسلسل وتتابع منظم، حتى تصل إلى المهارة الأساسية أو الصورة الكلية للمهارة</a:t>
            </a:r>
            <a:r>
              <a:rPr lang="ar-SA" b="1" dirty="0">
                <a:effectLst>
                  <a:outerShdw blurRad="38100" dist="38100" dir="2700000" algn="tl">
                    <a:srgbClr val="000000">
                      <a:alpha val="43137"/>
                    </a:srgbClr>
                  </a:outerShdw>
                </a:effectLst>
              </a:rPr>
              <a:t>.</a:t>
            </a:r>
          </a:p>
          <a:p>
            <a:pPr algn="r"/>
            <a:endParaRPr lang="en-US" dirty="0"/>
          </a:p>
        </p:txBody>
      </p:sp>
    </p:spTree>
    <p:extLst>
      <p:ext uri="{BB962C8B-B14F-4D97-AF65-F5344CB8AC3E}">
        <p14:creationId xmlns:p14="http://schemas.microsoft.com/office/powerpoint/2010/main" val="108016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SA" sz="2800" b="1" dirty="0" smtClean="0">
                <a:ln>
                  <a:noFill/>
                </a:ln>
              </a:rPr>
              <a:t>أسلوب تحليل المهمة </a:t>
            </a:r>
            <a:br>
              <a:rPr lang="ar-SA" sz="2800" b="1" dirty="0" smtClean="0">
                <a:ln>
                  <a:noFill/>
                </a:ln>
              </a:rPr>
            </a:br>
            <a:r>
              <a:rPr lang="ar-SA" sz="2800" b="1" dirty="0" smtClean="0">
                <a:ln>
                  <a:noFill/>
                </a:ln>
              </a:rPr>
              <a:t>من الأساليب التدريسية المناسبة لتعليم المهارات اللغوية للمعاقين عقلياً وذلك للمبررات التالية</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a:bodyPr>
          <a:lstStyle/>
          <a:p>
            <a:pPr algn="r"/>
            <a:r>
              <a:rPr lang="ar-SA" dirty="0" smtClean="0"/>
              <a:t> </a:t>
            </a:r>
            <a:r>
              <a:rPr lang="ar-SA" sz="2800" b="1" dirty="0" smtClean="0"/>
              <a:t>1- إنه يسهل على هؤلاء التلاميذ تعلم المهارات اللغوية اللازمة لهم، لأنه يحللها إلى مهام صغيرة تتدرج من الأسهل إلى الأصعب.</a:t>
            </a:r>
          </a:p>
          <a:p>
            <a:pPr algn="r"/>
            <a:r>
              <a:rPr lang="ar-SA" sz="2800" b="1" dirty="0" smtClean="0"/>
              <a:t>2- إنه يحدد للمعلم وبدقة متناهية نقطة البداية، وخطوات السير المتتابعة في تعلم المهارات.</a:t>
            </a:r>
          </a:p>
          <a:p>
            <a:pPr algn="r"/>
            <a:r>
              <a:rPr lang="ar-SA" sz="2800" b="1" dirty="0" smtClean="0"/>
              <a:t>3- إنه يمكن المعلم من ملاحظة تلاميذه في أثناء تعلمهم المهمة، بل ويتيح له إعادة كل تلميذ إلى الجزء الذي لم يتقنه، حى يستطيع أن يتعلمه، لينتقل إلى المهمة التي تليها.</a:t>
            </a:r>
          </a:p>
          <a:p>
            <a:pPr algn="r"/>
            <a:r>
              <a:rPr lang="ar-SA" sz="2800" b="1" dirty="0" smtClean="0"/>
              <a:t>4- إنه يسهل عملية التدريس الفردى، حيث يتحرك كل تلميذ وفقاً لسرعته الخاصة خلال المهمة المحللة.</a:t>
            </a:r>
            <a:endParaRPr lang="en-US" sz="2800" b="1" dirty="0" smtClean="0"/>
          </a:p>
          <a:p>
            <a:pPr algn="r"/>
            <a:endParaRPr lang="en-US" dirty="0"/>
          </a:p>
        </p:txBody>
      </p:sp>
    </p:spTree>
    <p:extLst>
      <p:ext uri="{BB962C8B-B14F-4D97-AF65-F5344CB8AC3E}">
        <p14:creationId xmlns:p14="http://schemas.microsoft.com/office/powerpoint/2010/main" val="13610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خطوات أسلوب تحليل المهمة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تابع خطوات أسلوب تحليل المهمة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6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noAutofit/>
          </a:bodyPr>
          <a:lstStyle/>
          <a:p>
            <a:r>
              <a:rPr lang="ar-EG" sz="3200" b="1" dirty="0" smtClean="0"/>
              <a:t/>
            </a:r>
            <a:br>
              <a:rPr lang="ar-EG" sz="3200" b="1" dirty="0" smtClean="0"/>
            </a:br>
            <a:r>
              <a:rPr lang="ar-SA" sz="3200" b="1" dirty="0" smtClean="0"/>
              <a:t>يوجد مجموعة من الاعتبارات التي يجب مراعاتها عند استخدام هذا الأسلوب مع المعاقين: </a:t>
            </a:r>
            <a:r>
              <a:rPr lang="ar-EG" sz="3200" b="1" dirty="0" smtClean="0"/>
              <a:t/>
            </a:r>
            <a:br>
              <a:rPr lang="ar-EG" sz="3200" b="1" dirty="0" smtClean="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5461188"/>
              </p:ext>
            </p:extLst>
          </p:nvPr>
        </p:nvGraphicFramePr>
        <p:xfrm>
          <a:off x="457200" y="1600201"/>
          <a:ext cx="8229600" cy="2332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9"/>
          <p:cNvGrpSpPr>
            <a:grpSpLocks/>
          </p:cNvGrpSpPr>
          <p:nvPr/>
        </p:nvGrpSpPr>
        <p:grpSpPr bwMode="auto">
          <a:xfrm>
            <a:off x="447881" y="3915394"/>
            <a:ext cx="8300584" cy="1187204"/>
            <a:chOff x="0" y="1416019"/>
            <a:chExt cx="9903733" cy="1024616"/>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416019"/>
              <a:ext cx="9903733"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t> </a:t>
              </a:r>
              <a:r>
                <a:rPr lang="ar-SA" sz="2400" b="1" dirty="0"/>
                <a:t>4-أن يحدد السلوكيات الأولية المطلوبة من هؤلاء التلاميذ.</a:t>
              </a:r>
              <a:endParaRPr lang="ar-EG" sz="2400" b="1" dirty="0"/>
            </a:p>
          </p:txBody>
        </p:sp>
      </p:grpSp>
      <p:grpSp>
        <p:nvGrpSpPr>
          <p:cNvPr id="8" name="Group 12"/>
          <p:cNvGrpSpPr>
            <a:grpSpLocks/>
          </p:cNvGrpSpPr>
          <p:nvPr/>
        </p:nvGrpSpPr>
        <p:grpSpPr bwMode="auto">
          <a:xfrm>
            <a:off x="395535" y="4941169"/>
            <a:ext cx="8301915" cy="1185366"/>
            <a:chOff x="0" y="1416019"/>
            <a:chExt cx="9903733" cy="1024616"/>
          </a:xfrm>
        </p:grpSpPr>
        <p:sp>
          <p:nvSpPr>
            <p:cNvPr id="9" name="Rectangle 8"/>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10" name="Rectangle 9"/>
            <p:cNvSpPr/>
            <p:nvPr/>
          </p:nvSpPr>
          <p:spPr>
            <a:xfrm>
              <a:off x="0" y="1416019"/>
              <a:ext cx="9903733" cy="1024616"/>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t> </a:t>
              </a:r>
              <a:r>
                <a:rPr lang="ar-SA" sz="2400" b="1" dirty="0"/>
                <a:t>5- أن تكون المهمة المحللة مرنة، بحيث يسهل تغيير تسلسل خطواتها حسب احتياجات كل تلميذ من هذه الخطوات.</a:t>
              </a:r>
              <a:endParaRPr lang="ar-EG" sz="2400" b="1" dirty="0"/>
            </a:p>
          </p:txBody>
        </p:sp>
      </p:grpSp>
    </p:spTree>
    <p:extLst>
      <p:ext uri="{BB962C8B-B14F-4D97-AF65-F5344CB8AC3E}">
        <p14:creationId xmlns:p14="http://schemas.microsoft.com/office/powerpoint/2010/main" val="59860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AF9EBCC-E1D7-4E9A-8859-C86358EA7DF4}"/>
                                            </p:graphicEl>
                                          </p:spTgt>
                                        </p:tgtEl>
                                        <p:attrNameLst>
                                          <p:attrName>style.visibility</p:attrName>
                                        </p:attrNameLst>
                                      </p:cBhvr>
                                      <p:to>
                                        <p:strVal val="visible"/>
                                      </p:to>
                                    </p:set>
                                    <p:animEffect transition="in" filter="wipe(right)">
                                      <p:cBhvr>
                                        <p:cTn id="7" dur="500"/>
                                        <p:tgtEl>
                                          <p:spTgt spid="4">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662C6539-9166-4380-8E82-3DA85E63DEBC}"/>
                                            </p:graphicEl>
                                          </p:spTgt>
                                        </p:tgtEl>
                                        <p:attrNameLst>
                                          <p:attrName>style.visibility</p:attrName>
                                        </p:attrNameLst>
                                      </p:cBhvr>
                                      <p:to>
                                        <p:strVal val="visible"/>
                                      </p:to>
                                    </p:set>
                                    <p:animEffect transition="in" filter="wipe(right)">
                                      <p:cBhvr>
                                        <p:cTn id="12" dur="500"/>
                                        <p:tgtEl>
                                          <p:spTgt spid="4">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B1A48C0A-98BA-43F2-9369-21E805351947}"/>
                                            </p:graphicEl>
                                          </p:spTgt>
                                        </p:tgtEl>
                                        <p:attrNameLst>
                                          <p:attrName>style.visibility</p:attrName>
                                        </p:attrNameLst>
                                      </p:cBhvr>
                                      <p:to>
                                        <p:strVal val="visible"/>
                                      </p:to>
                                    </p:set>
                                    <p:animEffect transition="in" filter="wipe(right)">
                                      <p:cBhvr>
                                        <p:cTn id="17" dur="500"/>
                                        <p:tgtEl>
                                          <p:spTgt spid="4">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ln>
                  <a:noFill/>
                </a:ln>
                <a:solidFill>
                  <a:schemeClr val="tx2"/>
                </a:solidFill>
              </a:rPr>
              <a:t>2- طريقة التعلم بالنموذج ( المحاكاة)</a:t>
            </a:r>
            <a:endParaRPr lang="en-US" dirty="0"/>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11969779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83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1004</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جامعة بنها كلية التربية  قسم المناهج وطرق التدريس وتكنولوجيا التعليم</vt:lpstr>
      <vt:lpstr>ما تم دراسته في المحاضرة السابقة </vt:lpstr>
      <vt:lpstr>الفصل الثالث: طرائق وأساليب تدريس اللغة العربية لذوي الاحتياجات الخاصة</vt:lpstr>
      <vt:lpstr>1- أسلوب تحليل المهمة</vt:lpstr>
      <vt:lpstr>أسلوب تحليل المهمة  من الأساليب التدريسية المناسبة لتعليم المهارات اللغوية للمعاقين عقلياً وذلك للمبررات التالية</vt:lpstr>
      <vt:lpstr>خطوات أسلوب تحليل المهمة</vt:lpstr>
      <vt:lpstr>تابع خطوات أسلوب تحليل المهمة</vt:lpstr>
      <vt:lpstr> يوجد مجموعة من الاعتبارات التي يجب مراعاتها عند استخدام هذا الأسلوب مع المعاقين:  </vt:lpstr>
      <vt:lpstr>2- طريقة التعلم بالنموذج ( المحاكاة)</vt:lpstr>
      <vt:lpstr>خطوات طريقة النمذجة</vt:lpstr>
      <vt:lpstr>تابع خطوات طريقة النمذجة</vt:lpstr>
      <vt:lpstr>PowerPoint Presentation</vt:lpstr>
      <vt:lpstr>3- أسلوب التعليم الفردى</vt:lpstr>
      <vt:lpstr>أسباب مناسبة أسلوب التعليم الفردي للتلاميذ ذوى الاحتياجات الخاصة:</vt:lpstr>
      <vt:lpstr>خطوات أسلوب التعليم الفردي</vt:lpstr>
      <vt:lpstr>تابع خطوات أسلوب التعليم الفردي</vt:lpstr>
      <vt:lpstr>لكى يكون أسلوب التعليم الفردى فعالاً في تعليم المهارات اللغوية للتلاميذ المعاقين  عقلياً، فعلى المعلم أن يقوم بالمهام التالية:</vt:lpstr>
      <vt:lpstr>PowerPoint Presentation</vt:lpstr>
      <vt:lpstr>نشاط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4</cp:revision>
  <dcterms:created xsi:type="dcterms:W3CDTF">2020-03-18T14:30:32Z</dcterms:created>
  <dcterms:modified xsi:type="dcterms:W3CDTF">2020-03-18T15:14:24Z</dcterms:modified>
</cp:coreProperties>
</file>